
<file path=[Content_Types].xml><?xml version="1.0" encoding="utf-8"?>
<Types xmlns="http://schemas.openxmlformats.org/package/2006/content-types"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80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 showSpecialPlsOnTitleSld="0">
  <p:sldMasterIdLst>
    <p:sldMasterId id="2147483670" r:id="rId3"/>
    <p:sldMasterId id="214748367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42" Type="http://schemas.openxmlformats.org/officeDocument/2006/relationships/slide" Target="slides/slide37.xml"/><Relationship Id="rId86" Type="http://schemas.openxmlformats.org/officeDocument/2006/relationships/slide" Target="slides/slide81.xml"/><Relationship Id="rId41" Type="http://schemas.openxmlformats.org/officeDocument/2006/relationships/slide" Target="slides/slide36.xml"/><Relationship Id="rId85" Type="http://schemas.openxmlformats.org/officeDocument/2006/relationships/slide" Target="slides/slide80.xml"/><Relationship Id="rId44" Type="http://schemas.openxmlformats.org/officeDocument/2006/relationships/slide" Target="slides/slide39.xml"/><Relationship Id="rId88" Type="http://schemas.openxmlformats.org/officeDocument/2006/relationships/slide" Target="slides/slide83.xml"/><Relationship Id="rId43" Type="http://schemas.openxmlformats.org/officeDocument/2006/relationships/slide" Target="slides/slide38.xml"/><Relationship Id="rId87" Type="http://schemas.openxmlformats.org/officeDocument/2006/relationships/slide" Target="slides/slide82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31" Type="http://schemas.openxmlformats.org/officeDocument/2006/relationships/slide" Target="slides/slide26.xml"/><Relationship Id="rId75" Type="http://schemas.openxmlformats.org/officeDocument/2006/relationships/slide" Target="slides/slide70.xml"/><Relationship Id="rId30" Type="http://schemas.openxmlformats.org/officeDocument/2006/relationships/slide" Target="slides/slide25.xml"/><Relationship Id="rId74" Type="http://schemas.openxmlformats.org/officeDocument/2006/relationships/slide" Target="slides/slide69.xml"/><Relationship Id="rId33" Type="http://schemas.openxmlformats.org/officeDocument/2006/relationships/slide" Target="slides/slide28.xml"/><Relationship Id="rId77" Type="http://schemas.openxmlformats.org/officeDocument/2006/relationships/slide" Target="slides/slide72.xml"/><Relationship Id="rId32" Type="http://schemas.openxmlformats.org/officeDocument/2006/relationships/slide" Target="slides/slide27.xml"/><Relationship Id="rId76" Type="http://schemas.openxmlformats.org/officeDocument/2006/relationships/slide" Target="slides/slide71.xml"/><Relationship Id="rId35" Type="http://schemas.openxmlformats.org/officeDocument/2006/relationships/slide" Target="slides/slide30.xml"/><Relationship Id="rId79" Type="http://schemas.openxmlformats.org/officeDocument/2006/relationships/slide" Target="slides/slide74.xml"/><Relationship Id="rId34" Type="http://schemas.openxmlformats.org/officeDocument/2006/relationships/slide" Target="slides/slide29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slide" Target="slides/slide63.xml"/><Relationship Id="rId23" Type="http://schemas.openxmlformats.org/officeDocument/2006/relationships/slide" Target="slides/slide18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slide" Target="slides/slide6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seleniumhq.org/docs/05_selenium_rc.jsp" TargetMode="Externa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seleniumhq.org/docs/05_selenium_rc.jsp" TargetMode="Externa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github.com/DevExpress/testcafe" TargetMode="External"/><Relationship Id="rId3" Type="http://schemas.openxmlformats.org/officeDocument/2006/relationships/hyperlink" Target="https://github.com/DevExpress/testcafe-live" TargetMode="Externa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github.com/DevExpress/testcafe" TargetMode="External"/><Relationship Id="rId3" Type="http://schemas.openxmlformats.org/officeDocument/2006/relationships/hyperlink" Target="https://github.com/DevExpress/testcafe-live" TargetMode="External"/><Relationship Id="rId4" Type="http://schemas.openxmlformats.org/officeDocument/2006/relationships/hyperlink" Target="https://testcafe-studio.devexpress.com" TargetMode="Externa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cypress.io" TargetMode="Externa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407499747fbbb03d_5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407499747fbbb03d_5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407499747fbbb03d_3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407499747fbbb03d_3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Reference: </a:t>
            </a:r>
            <a:r>
              <a:rPr lang="en-GB" u="sng">
                <a:solidFill>
                  <a:schemeClr val="hlink"/>
                </a:solidFill>
                <a:hlinkClick r:id="rId2"/>
              </a:rPr>
              <a:t>https://www.seleniumhq.org/docs/05_selenium_rc.jsp</a:t>
            </a:r>
            <a:r>
              <a:rPr lang="en-GB"/>
              <a:t> 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407499747fbbb03d_3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407499747fbbb03d_3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407499747fbbb03d_3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407499747fbbb03d_3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38c988ce4c_0_3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38c988ce4c_0_3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38c988ce4c_0_3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38c988ce4c_0_3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8c988ce4c_0_3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38c988ce4c_0_3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38c988ce4c_0_3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38c988ce4c_0_3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8c988ce4c_0_3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8c988ce4c_0_3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450b57d5cc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450b57d5cc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22f7c338b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322f7c338b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Not how to, but why (not step-by-step instructions, there are 100s of those)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450b57d5cc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450b57d5cc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450b57d5cc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450b57d5cc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450b57d5cc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450b57d5cc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450b57d5cc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450b57d5cc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Indeed open source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450b57d5cc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450b57d5cc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450b57d5cc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450b57d5cc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Karma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450b57d5cc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450b57d5cc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450b57d5cc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450b57d5cc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450b57d5cc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450b57d5cc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Jest,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Jasmine - components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450b57d5cc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450b57d5cc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22f9dd080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322f9dd080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450b57d5cc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450b57d5cc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42b7393578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42b7393578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3b473e500b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3b473e500b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Explain width is #tests</a:t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3b473e500b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3b473e500b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Reinforce the idea that Tests are about feedback, about communication </a:t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3b473e500b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3b473e500b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450b57d5cc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450b57d5cc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Explain width is #tests</a:t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3b473e500b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3b473e500b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3b473e500b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3b473e500b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3b473e500b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3b473e500b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Possibly talk about screenplay vs interation, explain why task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SOLID pattern</a:t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3b473e500b_0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3b473e500b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22c17dc54_1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322c17dc54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Explain width is #tests</a:t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38c988ce4c_0_3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38c988ce4c_0_3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Web app context, web rules - write tests on the client side</a:t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38c988ce4c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38c988ce4c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Very important “Js”, not “JS”</a:t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407499747fbbb03d_6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407499747fbbb03d_6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407499747fbbb03d_6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407499747fbbb03d_6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Reference: </a:t>
            </a:r>
            <a:r>
              <a:rPr lang="en-GB" u="sng">
                <a:solidFill>
                  <a:schemeClr val="hlink"/>
                </a:solidFill>
                <a:hlinkClick r:id="rId2"/>
              </a:rPr>
              <a:t>https://www.seleniumhq.org/docs/05_selenium_rc.jsp</a:t>
            </a:r>
            <a:r>
              <a:rPr lang="en-GB"/>
              <a:t> </a:t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407499747fbbb03d_4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407499747fbbb03d_4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ES6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Mocha</a:t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38c988ce4c_0_4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38c988ce4c_0_4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38c988ce4c_0_4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" name="Google Shape;522;g38c988ce4c_0_4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38c988ce4c_0_4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38c988ce4c_0_4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407499747fbbb03d_6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407499747fbbb03d_6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38c988ce4c_0_4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Google Shape;561;g38c988ce4c_0_4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322c17dc54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322c17dc54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38c988ce4c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8" name="Google Shape;568;g38c988ce4c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Focus on SPA</a:t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3b473e500b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9" name="Google Shape;579;g3b473e500b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38c988ce4c_0_4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" name="Google Shape;589;g38c988ce4c_0_4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38c988ce4c_0_4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38c988ce4c_0_4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Explain width is #tests</a:t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g38c988ce4c_0_4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1" name="Google Shape;611;g38c988ce4c_0_4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38c988ce4c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8" name="Google Shape;618;g38c988ce4c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407499747fbbb03d_5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5" name="Google Shape;625;g407499747fbbb03d_5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https://www.protractortest.org/#/infrastructure</a:t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407499747fbbb03d_6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6" name="Google Shape;636;g407499747fbbb03d_6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38c988ce4c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7" name="Google Shape;657;g38c988ce4c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Jasmine</a:t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g38c988ce4c_0_5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8" name="Google Shape;668;g38c988ce4c_0_5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8c988ce4c_0_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38c988ce4c_0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Show the app: http://todomvc.com/examples/angularjs/#/</a:t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g38c988ce4c_0_5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5" name="Google Shape;675;g38c988ce4c_0_5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38c988ce4c_0_5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38c988ce4c_0_5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g38c988ce4c_0_5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3" name="Google Shape;693;g38c988ce4c_0_5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43a7790ab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2" name="Google Shape;702;g43a7790ab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g43a7790ab6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1" name="Google Shape;711;g43a7790ab6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Injects scripts directly into DOM</a:t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g43a7790ab6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2" name="Google Shape;722;g43a7790ab6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g43a7790ab6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1" name="Google Shape;731;g43a7790ab6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accent5"/>
                </a:solidFill>
                <a:hlinkClick r:id="rId2"/>
              </a:rPr>
              <a:t>https://github.com/DevExpress/testcafe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accent5"/>
                </a:solidFill>
                <a:hlinkClick r:id="rId3"/>
              </a:rPr>
              <a:t>https://github.com/DevExpress/testcafe-live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g43a7790ab6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2" name="Google Shape;742;g43a7790ab6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43a7790ab6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43a7790ab6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2"/>
              </a:rPr>
              <a:t>https://github.com/DevExpress/testcafe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3"/>
              </a:rPr>
              <a:t>https://github.com/DevExpress/testcafe-live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4"/>
              </a:rPr>
              <a:t>https://testcafe-studio.devexpress.com</a:t>
            </a:r>
            <a:r>
              <a:rPr lang="en-GB"/>
              <a:t> </a:t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g43a7790ab6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2" name="Google Shape;762;g43a7790ab6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407499747fbbb03d_2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407499747fbbb03d_2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Show the app</a:t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g43a7790ab6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3" name="Google Shape;773;g43a7790ab6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2"/>
              </a:rPr>
              <a:t>https://www.cypress.io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2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g43ac524b84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4" name="Google Shape;784;g43ac524b84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g43ac524b8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2" name="Google Shape;792;g43ac524b8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Extensive documentation - https://docs.cypress.io</a:t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g38c988ce4c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3" name="Google Shape;803;g38c988ce4c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7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g38c988ce4c_0_5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9" name="Google Shape;809;g38c988ce4c_0_5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7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g38c988ce4c_0_5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9" name="Google Shape;819;g38c988ce4c_0_5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6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g38c988ce4c_0_5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8" name="Google Shape;828;g38c988ce4c_0_5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We exist in a land of options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6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g38c988ce4c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8" name="Google Shape;838;g38c988ce4c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5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g38c988ce4c_0_5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7" name="Google Shape;847;g38c988ce4c_0_5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Compare to Kotlin/Scala transition cost, ROI</a:t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5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g38c988ce4c_0_5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7" name="Google Shape;857;g38c988ce4c_0_5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8c988ce4c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38c988ce4c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6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g38c988ce4c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8" name="Google Shape;868;g38c988ce4c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g323d5f6457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7" name="Google Shape;877;g323d5f6457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Will be sharing slides, github and useful links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5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g323d5f6457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7" name="Google Shape;887;g323d5f6457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g323d5f6457_0_4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3" name="Google Shape;893;g323d5f6457_0_4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407499747fbbb03d_3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407499747fbbb03d_3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6" name="Google Shape;56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0" name="Google Shape;60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3" name="Google Shape;63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4" name="Google Shape;64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7" name="Google Shape;67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8" name="Google Shape;68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9" name="Google Shape;69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2" name="Google Shape;72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5" name="Google Shape;75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6" name="Google Shape;76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79" name="Google Shape;79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2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3" name="Google Shape;83;p2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4" name="Google Shape;84;p2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5" name="Google Shape;85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88" name="Google Shape;88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1" name="Google Shape;91;p2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" name="Google Shape;92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dark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lt2"/>
                </a:solidFill>
              </a:defRPr>
            </a:lvl1pPr>
            <a:lvl2pPr lvl="1" rtl="0" algn="r">
              <a:buNone/>
              <a:defRPr sz="1000">
                <a:solidFill>
                  <a:schemeClr val="lt2"/>
                </a:solidFill>
              </a:defRPr>
            </a:lvl2pPr>
            <a:lvl3pPr lvl="2" rtl="0" algn="r">
              <a:buNone/>
              <a:defRPr sz="1000">
                <a:solidFill>
                  <a:schemeClr val="lt2"/>
                </a:solidFill>
              </a:defRPr>
            </a:lvl3pPr>
            <a:lvl4pPr lvl="3" rtl="0" algn="r">
              <a:buNone/>
              <a:defRPr sz="1000">
                <a:solidFill>
                  <a:schemeClr val="lt2"/>
                </a:solidFill>
              </a:defRPr>
            </a:lvl4pPr>
            <a:lvl5pPr lvl="4" rtl="0" algn="r">
              <a:buNone/>
              <a:defRPr sz="1000">
                <a:solidFill>
                  <a:schemeClr val="lt2"/>
                </a:solidFill>
              </a:defRPr>
            </a:lvl5pPr>
            <a:lvl6pPr lvl="5" rtl="0" algn="r">
              <a:buNone/>
              <a:defRPr sz="1000">
                <a:solidFill>
                  <a:schemeClr val="lt2"/>
                </a:solidFill>
              </a:defRPr>
            </a:lvl6pPr>
            <a:lvl7pPr lvl="6" rtl="0" algn="r">
              <a:buNone/>
              <a:defRPr sz="1000">
                <a:solidFill>
                  <a:schemeClr val="lt2"/>
                </a:solidFill>
              </a:defRPr>
            </a:lvl7pPr>
            <a:lvl8pPr lvl="7" rtl="0" algn="r">
              <a:buNone/>
              <a:defRPr sz="1000">
                <a:solidFill>
                  <a:schemeClr val="lt2"/>
                </a:solidFill>
              </a:defRPr>
            </a:lvl8pPr>
            <a:lvl9pPr lvl="8" rtl="0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mc:AlternateContent>
    <mc:Choice Requires="p14">
      <p:transition spd="slow" p14:dur="700">
        <p:fade thruBlk="1"/>
      </p:transition>
    </mc:Choice>
    <mc:Fallback>
      <p:transition spd="slow">
        <p:fade/>
      </p:transition>
    </mc:Fallback>
  </mc:AlternateConten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1.png"/><Relationship Id="rId4" Type="http://schemas.openxmlformats.org/officeDocument/2006/relationships/image" Target="../media/image7.png"/><Relationship Id="rId9" Type="http://schemas.openxmlformats.org/officeDocument/2006/relationships/image" Target="../media/image13.png"/><Relationship Id="rId5" Type="http://schemas.openxmlformats.org/officeDocument/2006/relationships/image" Target="../media/image12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1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5.png"/><Relationship Id="rId4" Type="http://schemas.openxmlformats.org/officeDocument/2006/relationships/image" Target="../media/image20.png"/><Relationship Id="rId9" Type="http://schemas.openxmlformats.org/officeDocument/2006/relationships/image" Target="../media/image19.png"/><Relationship Id="rId5" Type="http://schemas.openxmlformats.org/officeDocument/2006/relationships/image" Target="../media/image14.png"/><Relationship Id="rId6" Type="http://schemas.openxmlformats.org/officeDocument/2006/relationships/image" Target="../media/image18.png"/><Relationship Id="rId7" Type="http://schemas.openxmlformats.org/officeDocument/2006/relationships/image" Target="../media/image16.png"/><Relationship Id="rId8" Type="http://schemas.openxmlformats.org/officeDocument/2006/relationships/image" Target="../media/image1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6.png"/><Relationship Id="rId4" Type="http://schemas.openxmlformats.org/officeDocument/2006/relationships/image" Target="../media/image21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4.png"/><Relationship Id="rId4" Type="http://schemas.openxmlformats.org/officeDocument/2006/relationships/image" Target="../media/image26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5.png"/><Relationship Id="rId8" Type="http://schemas.openxmlformats.org/officeDocument/2006/relationships/image" Target="../media/image27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32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37.png"/><Relationship Id="rId4" Type="http://schemas.openxmlformats.org/officeDocument/2006/relationships/image" Target="../media/image33.png"/><Relationship Id="rId5" Type="http://schemas.openxmlformats.org/officeDocument/2006/relationships/image" Target="../media/image35.png"/><Relationship Id="rId6" Type="http://schemas.openxmlformats.org/officeDocument/2006/relationships/image" Target="../media/image36.png"/><Relationship Id="rId7" Type="http://schemas.openxmlformats.org/officeDocument/2006/relationships/image" Target="../media/image34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38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45.gif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image" Target="../media/image41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46.gif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44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3.xml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4.xm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5.xml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6.xml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7.xml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8.xml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9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0.xml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1.xml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2.xml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3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>
                <a:solidFill>
                  <a:schemeClr val="accent2"/>
                </a:solidFill>
              </a:rPr>
              <a:t>Modern Web Testing: Going Beyond Selenium</a:t>
            </a:r>
            <a:endParaRPr sz="6000">
              <a:solidFill>
                <a:schemeClr val="accent2"/>
              </a:solidFill>
            </a:endParaRPr>
          </a:p>
        </p:txBody>
      </p:sp>
      <p:sp>
        <p:nvSpPr>
          <p:cNvPr id="100" name="Google Shape;100;p2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chemeClr val="accent2"/>
                </a:solidFill>
              </a:rPr>
              <a:t>Dmitry Vinnik, @DmitryVinnik</a:t>
            </a:r>
            <a:endParaRPr sz="4800">
              <a:solidFill>
                <a:schemeClr val="accent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chemeClr val="accent2"/>
                </a:solidFill>
              </a:rPr>
              <a:t>Lead Software Engineer, Salesforce</a:t>
            </a:r>
            <a:endParaRPr sz="3000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4"/>
          <p:cNvSpPr txBox="1"/>
          <p:nvPr>
            <p:ph type="title"/>
          </p:nvPr>
        </p:nvSpPr>
        <p:spPr>
          <a:xfrm>
            <a:off x="311700" y="2001488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Selenium WebDriver</a:t>
            </a:r>
            <a:endParaRPr sz="6000"/>
          </a:p>
        </p:txBody>
      </p:sp>
      <p:sp>
        <p:nvSpPr>
          <p:cNvPr id="172" name="Google Shape;172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3" name="Google Shape;173;p34"/>
          <p:cNvSpPr/>
          <p:nvPr/>
        </p:nvSpPr>
        <p:spPr>
          <a:xfrm>
            <a:off x="751600" y="302150"/>
            <a:ext cx="3336000" cy="1344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Defacto E2E Tool</a:t>
            </a:r>
            <a:endParaRPr sz="4800"/>
          </a:p>
        </p:txBody>
      </p:sp>
      <p:sp>
        <p:nvSpPr>
          <p:cNvPr id="174" name="Google Shape;174;p34"/>
          <p:cNvSpPr/>
          <p:nvPr/>
        </p:nvSpPr>
        <p:spPr>
          <a:xfrm>
            <a:off x="4660950" y="302150"/>
            <a:ext cx="4097400" cy="1344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Testing</a:t>
            </a:r>
            <a:endParaRPr sz="4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Standard</a:t>
            </a:r>
            <a:endParaRPr sz="4800"/>
          </a:p>
        </p:txBody>
      </p:sp>
      <p:sp>
        <p:nvSpPr>
          <p:cNvPr id="175" name="Google Shape;175;p34"/>
          <p:cNvSpPr/>
          <p:nvPr/>
        </p:nvSpPr>
        <p:spPr>
          <a:xfrm>
            <a:off x="751600" y="3198325"/>
            <a:ext cx="3336000" cy="1344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Generic</a:t>
            </a:r>
            <a:endParaRPr sz="4800"/>
          </a:p>
        </p:txBody>
      </p:sp>
      <p:sp>
        <p:nvSpPr>
          <p:cNvPr id="176" name="Google Shape;176;p34"/>
          <p:cNvSpPr/>
          <p:nvPr/>
        </p:nvSpPr>
        <p:spPr>
          <a:xfrm>
            <a:off x="4734875" y="3198325"/>
            <a:ext cx="4097400" cy="1344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↑ Integrations</a:t>
            </a:r>
            <a:endParaRPr sz="48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Selenium WebDriver</a:t>
            </a:r>
            <a:endParaRPr sz="6000"/>
          </a:p>
        </p:txBody>
      </p:sp>
      <p:sp>
        <p:nvSpPr>
          <p:cNvPr id="182" name="Google Shape;182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83" name="Google Shape;183;p35"/>
          <p:cNvSpPr txBox="1"/>
          <p:nvPr>
            <p:ph type="title"/>
          </p:nvPr>
        </p:nvSpPr>
        <p:spPr>
          <a:xfrm>
            <a:off x="500550" y="102825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Selenium WebDriver</a:t>
            </a:r>
            <a:endParaRPr sz="6000"/>
          </a:p>
        </p:txBody>
      </p:sp>
      <p:pic>
        <p:nvPicPr>
          <p:cNvPr id="184" name="Google Shape;18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4738" y="1018977"/>
            <a:ext cx="3734519" cy="3644249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35"/>
          <p:cNvSpPr txBox="1"/>
          <p:nvPr>
            <p:ph type="title"/>
          </p:nvPr>
        </p:nvSpPr>
        <p:spPr>
          <a:xfrm>
            <a:off x="215100" y="4612600"/>
            <a:ext cx="8928900" cy="60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From “SeleniumHQ, Selenium RC”</a:t>
            </a:r>
            <a:endParaRPr sz="18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Case #1</a:t>
            </a:r>
            <a:endParaRPr sz="6000"/>
          </a:p>
        </p:txBody>
      </p:sp>
      <p:sp>
        <p:nvSpPr>
          <p:cNvPr id="191" name="Google Shape;191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92" name="Google Shape;192;p36"/>
          <p:cNvSpPr/>
          <p:nvPr/>
        </p:nvSpPr>
        <p:spPr>
          <a:xfrm>
            <a:off x="586775" y="1828500"/>
            <a:ext cx="2914500" cy="14865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Backend:</a:t>
            </a:r>
            <a:endParaRPr sz="4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800"/>
              <a:t>Java</a:t>
            </a:r>
            <a:endParaRPr b="1" sz="4800"/>
          </a:p>
        </p:txBody>
      </p:sp>
      <p:cxnSp>
        <p:nvCxnSpPr>
          <p:cNvPr id="193" name="Google Shape;193;p36"/>
          <p:cNvCxnSpPr/>
          <p:nvPr/>
        </p:nvCxnSpPr>
        <p:spPr>
          <a:xfrm>
            <a:off x="3814075" y="2566800"/>
            <a:ext cx="782400" cy="9900"/>
          </a:xfrm>
          <a:prstGeom prst="straightConnector1">
            <a:avLst/>
          </a:prstGeom>
          <a:noFill/>
          <a:ln cap="flat" cmpd="sng" w="38100">
            <a:solidFill>
              <a:srgbClr val="F3F3F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4" name="Google Shape;194;p36"/>
          <p:cNvSpPr/>
          <p:nvPr/>
        </p:nvSpPr>
        <p:spPr>
          <a:xfrm>
            <a:off x="4909275" y="1828500"/>
            <a:ext cx="2914500" cy="14865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Testing</a:t>
            </a:r>
            <a:r>
              <a:rPr lang="en-GB" sz="4800"/>
              <a:t>:</a:t>
            </a:r>
            <a:endParaRPr sz="4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800"/>
              <a:t>Java</a:t>
            </a:r>
            <a:endParaRPr b="1" sz="48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Is there a problem?</a:t>
            </a:r>
            <a:endParaRPr sz="6000"/>
          </a:p>
        </p:txBody>
      </p:sp>
      <p:sp>
        <p:nvSpPr>
          <p:cNvPr id="200" name="Google Shape;200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1" name="Google Shape;201;p37"/>
          <p:cNvSpPr txBox="1"/>
          <p:nvPr>
            <p:ph type="title"/>
          </p:nvPr>
        </p:nvSpPr>
        <p:spPr>
          <a:xfrm>
            <a:off x="3663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Yes, there is</a:t>
            </a:r>
            <a:endParaRPr sz="60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Why not Server Side Test?</a:t>
            </a:r>
            <a:endParaRPr/>
          </a:p>
        </p:txBody>
      </p:sp>
      <p:sp>
        <p:nvSpPr>
          <p:cNvPr id="207" name="Google Shape;207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8" name="Google Shape;208;p38"/>
          <p:cNvSpPr/>
          <p:nvPr/>
        </p:nvSpPr>
        <p:spPr>
          <a:xfrm>
            <a:off x="705875" y="613875"/>
            <a:ext cx="2678100" cy="14310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Hybrid Model</a:t>
            </a:r>
            <a:endParaRPr sz="4800"/>
          </a:p>
        </p:txBody>
      </p:sp>
      <p:sp>
        <p:nvSpPr>
          <p:cNvPr id="209" name="Google Shape;209;p38"/>
          <p:cNvSpPr/>
          <p:nvPr/>
        </p:nvSpPr>
        <p:spPr>
          <a:xfrm>
            <a:off x="5605375" y="613875"/>
            <a:ext cx="2678100" cy="14310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DDD</a:t>
            </a:r>
            <a:endParaRPr sz="4800"/>
          </a:p>
        </p:txBody>
      </p:sp>
      <p:sp>
        <p:nvSpPr>
          <p:cNvPr id="210" name="Google Shape;210;p38"/>
          <p:cNvSpPr/>
          <p:nvPr/>
        </p:nvSpPr>
        <p:spPr>
          <a:xfrm>
            <a:off x="3232950" y="3163975"/>
            <a:ext cx="2678100" cy="14310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User Centric</a:t>
            </a:r>
            <a:endParaRPr sz="4800"/>
          </a:p>
        </p:txBody>
      </p:sp>
      <p:sp>
        <p:nvSpPr>
          <p:cNvPr id="211" name="Google Shape;211;p38"/>
          <p:cNvSpPr/>
          <p:nvPr/>
        </p:nvSpPr>
        <p:spPr>
          <a:xfrm>
            <a:off x="5605375" y="613875"/>
            <a:ext cx="2678100" cy="14310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DDD</a:t>
            </a:r>
            <a:endParaRPr sz="4800"/>
          </a:p>
        </p:txBody>
      </p:sp>
      <p:sp>
        <p:nvSpPr>
          <p:cNvPr id="212" name="Google Shape;212;p38"/>
          <p:cNvSpPr/>
          <p:nvPr/>
        </p:nvSpPr>
        <p:spPr>
          <a:xfrm>
            <a:off x="3232950" y="3163975"/>
            <a:ext cx="2678100" cy="14310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User Centric</a:t>
            </a:r>
            <a:endParaRPr sz="48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9"/>
          <p:cNvSpPr txBox="1"/>
          <p:nvPr>
            <p:ph type="title"/>
          </p:nvPr>
        </p:nvSpPr>
        <p:spPr>
          <a:xfrm>
            <a:off x="311700" y="2189525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Hybrid Model</a:t>
            </a:r>
            <a:endParaRPr/>
          </a:p>
        </p:txBody>
      </p:sp>
      <p:sp>
        <p:nvSpPr>
          <p:cNvPr id="218" name="Google Shape;218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9" name="Google Shape;219;p39"/>
          <p:cNvSpPr/>
          <p:nvPr/>
        </p:nvSpPr>
        <p:spPr>
          <a:xfrm>
            <a:off x="415825" y="555850"/>
            <a:ext cx="3896400" cy="1527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Software</a:t>
            </a:r>
            <a:endParaRPr sz="4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Engineers</a:t>
            </a:r>
            <a:endParaRPr sz="4800"/>
          </a:p>
        </p:txBody>
      </p:sp>
      <p:sp>
        <p:nvSpPr>
          <p:cNvPr id="220" name="Google Shape;220;p39"/>
          <p:cNvSpPr/>
          <p:nvPr/>
        </p:nvSpPr>
        <p:spPr>
          <a:xfrm>
            <a:off x="4713450" y="555850"/>
            <a:ext cx="4307700" cy="1527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Software Principles</a:t>
            </a:r>
            <a:endParaRPr sz="4800"/>
          </a:p>
        </p:txBody>
      </p:sp>
      <p:sp>
        <p:nvSpPr>
          <p:cNvPr id="221" name="Google Shape;221;p39"/>
          <p:cNvSpPr/>
          <p:nvPr/>
        </p:nvSpPr>
        <p:spPr>
          <a:xfrm>
            <a:off x="2623800" y="3186000"/>
            <a:ext cx="3896400" cy="1527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Testing Expertise</a:t>
            </a:r>
            <a:endParaRPr sz="48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4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Why not Server Side Test?</a:t>
            </a:r>
            <a:endParaRPr/>
          </a:p>
        </p:txBody>
      </p:sp>
      <p:sp>
        <p:nvSpPr>
          <p:cNvPr id="227" name="Google Shape;227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28" name="Google Shape;228;p40"/>
          <p:cNvSpPr/>
          <p:nvPr/>
        </p:nvSpPr>
        <p:spPr>
          <a:xfrm>
            <a:off x="705875" y="613875"/>
            <a:ext cx="2678100" cy="14310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Hybrid Model</a:t>
            </a:r>
            <a:endParaRPr sz="4800"/>
          </a:p>
        </p:txBody>
      </p:sp>
      <p:sp>
        <p:nvSpPr>
          <p:cNvPr id="229" name="Google Shape;229;p40"/>
          <p:cNvSpPr/>
          <p:nvPr/>
        </p:nvSpPr>
        <p:spPr>
          <a:xfrm>
            <a:off x="5605375" y="613875"/>
            <a:ext cx="2678100" cy="14310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DDD</a:t>
            </a:r>
            <a:endParaRPr sz="4800"/>
          </a:p>
        </p:txBody>
      </p:sp>
      <p:sp>
        <p:nvSpPr>
          <p:cNvPr id="230" name="Google Shape;230;p40"/>
          <p:cNvSpPr/>
          <p:nvPr/>
        </p:nvSpPr>
        <p:spPr>
          <a:xfrm>
            <a:off x="3232950" y="3163975"/>
            <a:ext cx="2678100" cy="14310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User Centric</a:t>
            </a:r>
            <a:endParaRPr sz="4800"/>
          </a:p>
        </p:txBody>
      </p:sp>
      <p:sp>
        <p:nvSpPr>
          <p:cNvPr id="231" name="Google Shape;231;p40"/>
          <p:cNvSpPr/>
          <p:nvPr/>
        </p:nvSpPr>
        <p:spPr>
          <a:xfrm>
            <a:off x="5605375" y="613875"/>
            <a:ext cx="2678100" cy="14310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DDD</a:t>
            </a:r>
            <a:endParaRPr sz="4800"/>
          </a:p>
        </p:txBody>
      </p:sp>
      <p:sp>
        <p:nvSpPr>
          <p:cNvPr id="232" name="Google Shape;232;p40"/>
          <p:cNvSpPr/>
          <p:nvPr/>
        </p:nvSpPr>
        <p:spPr>
          <a:xfrm>
            <a:off x="5605375" y="613875"/>
            <a:ext cx="2678100" cy="14310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DDD</a:t>
            </a:r>
            <a:endParaRPr sz="4800"/>
          </a:p>
        </p:txBody>
      </p:sp>
      <p:sp>
        <p:nvSpPr>
          <p:cNvPr id="233" name="Google Shape;233;p40"/>
          <p:cNvSpPr/>
          <p:nvPr/>
        </p:nvSpPr>
        <p:spPr>
          <a:xfrm>
            <a:off x="705875" y="613875"/>
            <a:ext cx="2678100" cy="14310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Hybrid Model</a:t>
            </a:r>
            <a:endParaRPr sz="48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4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Domain Driven Design</a:t>
            </a:r>
            <a:endParaRPr sz="6000"/>
          </a:p>
        </p:txBody>
      </p:sp>
      <p:sp>
        <p:nvSpPr>
          <p:cNvPr id="239" name="Google Shape;239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40" name="Google Shape;240;p41"/>
          <p:cNvSpPr/>
          <p:nvPr/>
        </p:nvSpPr>
        <p:spPr>
          <a:xfrm>
            <a:off x="2311050" y="3148500"/>
            <a:ext cx="4689900" cy="1470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Context Matters</a:t>
            </a:r>
            <a:endParaRPr sz="4800"/>
          </a:p>
        </p:txBody>
      </p:sp>
      <p:sp>
        <p:nvSpPr>
          <p:cNvPr id="241" name="Google Shape;241;p41"/>
          <p:cNvSpPr/>
          <p:nvPr/>
        </p:nvSpPr>
        <p:spPr>
          <a:xfrm>
            <a:off x="2311050" y="524700"/>
            <a:ext cx="4521900" cy="1470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Ubiquitous Language</a:t>
            </a:r>
            <a:endParaRPr sz="48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4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Why not Server Side Test?</a:t>
            </a:r>
            <a:endParaRPr/>
          </a:p>
        </p:txBody>
      </p:sp>
      <p:sp>
        <p:nvSpPr>
          <p:cNvPr id="247" name="Google Shape;247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48" name="Google Shape;248;p42"/>
          <p:cNvSpPr/>
          <p:nvPr/>
        </p:nvSpPr>
        <p:spPr>
          <a:xfrm>
            <a:off x="705875" y="613875"/>
            <a:ext cx="2678100" cy="14310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Hybrid Model</a:t>
            </a:r>
            <a:endParaRPr sz="4800"/>
          </a:p>
        </p:txBody>
      </p:sp>
      <p:sp>
        <p:nvSpPr>
          <p:cNvPr id="249" name="Google Shape;249;p42"/>
          <p:cNvSpPr/>
          <p:nvPr/>
        </p:nvSpPr>
        <p:spPr>
          <a:xfrm>
            <a:off x="5605375" y="613875"/>
            <a:ext cx="2678100" cy="14310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DDD</a:t>
            </a:r>
            <a:endParaRPr sz="4800"/>
          </a:p>
        </p:txBody>
      </p:sp>
      <p:sp>
        <p:nvSpPr>
          <p:cNvPr id="250" name="Google Shape;250;p42"/>
          <p:cNvSpPr/>
          <p:nvPr/>
        </p:nvSpPr>
        <p:spPr>
          <a:xfrm>
            <a:off x="3232950" y="3163975"/>
            <a:ext cx="2678100" cy="14310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User Centric</a:t>
            </a:r>
            <a:endParaRPr sz="4800"/>
          </a:p>
        </p:txBody>
      </p:sp>
      <p:sp>
        <p:nvSpPr>
          <p:cNvPr id="251" name="Google Shape;251;p42"/>
          <p:cNvSpPr/>
          <p:nvPr/>
        </p:nvSpPr>
        <p:spPr>
          <a:xfrm>
            <a:off x="5605375" y="613875"/>
            <a:ext cx="2678100" cy="14310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DDD</a:t>
            </a:r>
            <a:endParaRPr sz="4800"/>
          </a:p>
        </p:txBody>
      </p:sp>
      <p:sp>
        <p:nvSpPr>
          <p:cNvPr id="252" name="Google Shape;252;p42"/>
          <p:cNvSpPr/>
          <p:nvPr/>
        </p:nvSpPr>
        <p:spPr>
          <a:xfrm>
            <a:off x="5605375" y="613875"/>
            <a:ext cx="2678100" cy="14310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DDD</a:t>
            </a:r>
            <a:endParaRPr sz="4800"/>
          </a:p>
        </p:txBody>
      </p:sp>
      <p:sp>
        <p:nvSpPr>
          <p:cNvPr id="253" name="Google Shape;253;p42"/>
          <p:cNvSpPr/>
          <p:nvPr/>
        </p:nvSpPr>
        <p:spPr>
          <a:xfrm>
            <a:off x="705875" y="613875"/>
            <a:ext cx="2678100" cy="14310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Hybrid Model</a:t>
            </a:r>
            <a:endParaRPr sz="4800"/>
          </a:p>
        </p:txBody>
      </p:sp>
      <p:sp>
        <p:nvSpPr>
          <p:cNvPr id="254" name="Google Shape;254;p42"/>
          <p:cNvSpPr/>
          <p:nvPr/>
        </p:nvSpPr>
        <p:spPr>
          <a:xfrm>
            <a:off x="5605375" y="613875"/>
            <a:ext cx="2678100" cy="14310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DDD</a:t>
            </a:r>
            <a:endParaRPr sz="4800"/>
          </a:p>
        </p:txBody>
      </p:sp>
      <p:sp>
        <p:nvSpPr>
          <p:cNvPr id="255" name="Google Shape;255;p42"/>
          <p:cNvSpPr/>
          <p:nvPr/>
        </p:nvSpPr>
        <p:spPr>
          <a:xfrm>
            <a:off x="3232950" y="3163975"/>
            <a:ext cx="2678100" cy="14310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User Centric</a:t>
            </a:r>
            <a:endParaRPr sz="48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4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Still not convinced?</a:t>
            </a:r>
            <a:endParaRPr/>
          </a:p>
        </p:txBody>
      </p:sp>
      <p:sp>
        <p:nvSpPr>
          <p:cNvPr id="261" name="Google Shape;261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6"/>
          <p:cNvSpPr txBox="1"/>
          <p:nvPr>
            <p:ph type="title"/>
          </p:nvPr>
        </p:nvSpPr>
        <p:spPr>
          <a:xfrm>
            <a:off x="311700" y="-12175"/>
            <a:ext cx="4245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Goals</a:t>
            </a:r>
            <a:endParaRPr sz="6000"/>
          </a:p>
        </p:txBody>
      </p:sp>
      <p:sp>
        <p:nvSpPr>
          <p:cNvPr id="106" name="Google Shape;106;p26"/>
          <p:cNvSpPr/>
          <p:nvPr/>
        </p:nvSpPr>
        <p:spPr>
          <a:xfrm>
            <a:off x="653975" y="1076175"/>
            <a:ext cx="7649100" cy="1183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/>
              <a:t>End-to-End Testing</a:t>
            </a:r>
            <a:r>
              <a:rPr lang="en-GB" sz="3600"/>
              <a:t>: </a:t>
            </a:r>
            <a:endParaRPr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/>
              <a:t>What, Why, How and When</a:t>
            </a:r>
            <a:endParaRPr sz="3600"/>
          </a:p>
        </p:txBody>
      </p:sp>
      <p:sp>
        <p:nvSpPr>
          <p:cNvPr id="107" name="Google Shape;107;p26"/>
          <p:cNvSpPr/>
          <p:nvPr/>
        </p:nvSpPr>
        <p:spPr>
          <a:xfrm>
            <a:off x="653975" y="2422675"/>
            <a:ext cx="7649100" cy="1183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/>
              <a:t>Looking Beyond Selenium WD</a:t>
            </a:r>
            <a:endParaRPr sz="3600"/>
          </a:p>
        </p:txBody>
      </p:sp>
      <p:sp>
        <p:nvSpPr>
          <p:cNvPr id="108" name="Google Shape;108;p26"/>
          <p:cNvSpPr/>
          <p:nvPr/>
        </p:nvSpPr>
        <p:spPr>
          <a:xfrm>
            <a:off x="653975" y="3769175"/>
            <a:ext cx="7649100" cy="1183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/>
              <a:t>Find Right E2E Tool For Your Team</a:t>
            </a:r>
            <a:endParaRPr sz="3600"/>
          </a:p>
        </p:txBody>
      </p:sp>
      <p:sp>
        <p:nvSpPr>
          <p:cNvPr id="109" name="Google Shape;109;p26"/>
          <p:cNvSpPr txBox="1"/>
          <p:nvPr>
            <p:ph type="title"/>
          </p:nvPr>
        </p:nvSpPr>
        <p:spPr>
          <a:xfrm>
            <a:off x="1280850" y="2285400"/>
            <a:ext cx="7344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What are our goals?</a:t>
            </a:r>
            <a:endParaRPr sz="6000"/>
          </a:p>
        </p:txBody>
      </p:sp>
      <p:sp>
        <p:nvSpPr>
          <p:cNvPr id="110" name="Google Shape;110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Modern Web Testing</a:t>
            </a:r>
            <a:endParaRPr sz="6000"/>
          </a:p>
        </p:txBody>
      </p:sp>
      <p:sp>
        <p:nvSpPr>
          <p:cNvPr id="267" name="Google Shape;267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68" name="Google Shape;268;p44"/>
          <p:cNvSpPr/>
          <p:nvPr/>
        </p:nvSpPr>
        <p:spPr>
          <a:xfrm>
            <a:off x="3745625" y="2150750"/>
            <a:ext cx="1779900" cy="841800"/>
          </a:xfrm>
          <a:prstGeom prst="rect">
            <a:avLst/>
          </a:prstGeom>
          <a:noFill/>
          <a:ln cap="flat" cmpd="sng" w="762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Power of JavaScript</a:t>
            </a:r>
            <a:endParaRPr sz="6000"/>
          </a:p>
        </p:txBody>
      </p:sp>
      <p:sp>
        <p:nvSpPr>
          <p:cNvPr id="274" name="Google Shape;274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75" name="Google Shape;275;p45"/>
          <p:cNvSpPr/>
          <p:nvPr/>
        </p:nvSpPr>
        <p:spPr>
          <a:xfrm>
            <a:off x="733500" y="297700"/>
            <a:ext cx="3364200" cy="1563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Assertion Libraries</a:t>
            </a:r>
            <a:endParaRPr sz="4800"/>
          </a:p>
        </p:txBody>
      </p:sp>
      <p:sp>
        <p:nvSpPr>
          <p:cNvPr id="276" name="Google Shape;276;p45"/>
          <p:cNvSpPr/>
          <p:nvPr/>
        </p:nvSpPr>
        <p:spPr>
          <a:xfrm>
            <a:off x="5316075" y="297700"/>
            <a:ext cx="3364200" cy="1563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Process Libraries</a:t>
            </a:r>
            <a:endParaRPr sz="4800"/>
          </a:p>
        </p:txBody>
      </p:sp>
      <p:sp>
        <p:nvSpPr>
          <p:cNvPr id="277" name="Google Shape;277;p45"/>
          <p:cNvSpPr/>
          <p:nvPr/>
        </p:nvSpPr>
        <p:spPr>
          <a:xfrm>
            <a:off x="2889900" y="3281900"/>
            <a:ext cx="3364200" cy="1563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Enterprise Libraries</a:t>
            </a:r>
            <a:endParaRPr sz="4800"/>
          </a:p>
        </p:txBody>
      </p:sp>
      <p:sp>
        <p:nvSpPr>
          <p:cNvPr id="278" name="Google Shape;278;p45"/>
          <p:cNvSpPr/>
          <p:nvPr/>
        </p:nvSpPr>
        <p:spPr>
          <a:xfrm>
            <a:off x="5316075" y="297700"/>
            <a:ext cx="3364200" cy="15639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Process Libraries</a:t>
            </a:r>
            <a:endParaRPr sz="4800"/>
          </a:p>
        </p:txBody>
      </p:sp>
      <p:sp>
        <p:nvSpPr>
          <p:cNvPr id="279" name="Google Shape;279;p45"/>
          <p:cNvSpPr/>
          <p:nvPr/>
        </p:nvSpPr>
        <p:spPr>
          <a:xfrm>
            <a:off x="2889900" y="3281900"/>
            <a:ext cx="3364200" cy="15639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Enterprise Libraries</a:t>
            </a:r>
            <a:endParaRPr sz="4800"/>
          </a:p>
        </p:txBody>
      </p:sp>
      <p:sp>
        <p:nvSpPr>
          <p:cNvPr id="280" name="Google Shape;280;p45"/>
          <p:cNvSpPr/>
          <p:nvPr/>
        </p:nvSpPr>
        <p:spPr>
          <a:xfrm>
            <a:off x="733500" y="297700"/>
            <a:ext cx="3364200" cy="1563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Chai</a:t>
            </a:r>
            <a:endParaRPr sz="4800"/>
          </a:p>
        </p:txBody>
      </p:sp>
      <p:sp>
        <p:nvSpPr>
          <p:cNvPr id="281" name="Google Shape;281;p45"/>
          <p:cNvSpPr/>
          <p:nvPr/>
        </p:nvSpPr>
        <p:spPr>
          <a:xfrm>
            <a:off x="733500" y="297700"/>
            <a:ext cx="3364200" cy="1563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Jasmine</a:t>
            </a:r>
            <a:endParaRPr sz="4800"/>
          </a:p>
        </p:txBody>
      </p:sp>
      <p:sp>
        <p:nvSpPr>
          <p:cNvPr id="282" name="Google Shape;282;p45"/>
          <p:cNvSpPr/>
          <p:nvPr/>
        </p:nvSpPr>
        <p:spPr>
          <a:xfrm>
            <a:off x="5316075" y="297700"/>
            <a:ext cx="3364200" cy="1563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Process Libraries</a:t>
            </a:r>
            <a:endParaRPr sz="4800"/>
          </a:p>
        </p:txBody>
      </p:sp>
      <p:sp>
        <p:nvSpPr>
          <p:cNvPr id="283" name="Google Shape;283;p45"/>
          <p:cNvSpPr/>
          <p:nvPr/>
        </p:nvSpPr>
        <p:spPr>
          <a:xfrm>
            <a:off x="5316075" y="297700"/>
            <a:ext cx="3364200" cy="1563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BDD</a:t>
            </a:r>
            <a:endParaRPr sz="4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Libraries</a:t>
            </a:r>
            <a:endParaRPr sz="4800"/>
          </a:p>
        </p:txBody>
      </p:sp>
      <p:sp>
        <p:nvSpPr>
          <p:cNvPr id="284" name="Google Shape;284;p45"/>
          <p:cNvSpPr/>
          <p:nvPr/>
        </p:nvSpPr>
        <p:spPr>
          <a:xfrm>
            <a:off x="5316075" y="297700"/>
            <a:ext cx="3364200" cy="1563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Cucumber</a:t>
            </a:r>
            <a:endParaRPr sz="4800"/>
          </a:p>
        </p:txBody>
      </p:sp>
      <p:sp>
        <p:nvSpPr>
          <p:cNvPr id="285" name="Google Shape;285;p45"/>
          <p:cNvSpPr/>
          <p:nvPr/>
        </p:nvSpPr>
        <p:spPr>
          <a:xfrm>
            <a:off x="2889900" y="3281900"/>
            <a:ext cx="3364200" cy="1563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Enterprise Libraries</a:t>
            </a:r>
            <a:endParaRPr sz="4800"/>
          </a:p>
        </p:txBody>
      </p:sp>
      <p:sp>
        <p:nvSpPr>
          <p:cNvPr id="286" name="Google Shape;286;p45"/>
          <p:cNvSpPr/>
          <p:nvPr/>
        </p:nvSpPr>
        <p:spPr>
          <a:xfrm>
            <a:off x="2889900" y="3281900"/>
            <a:ext cx="3364200" cy="1563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Applitools</a:t>
            </a:r>
            <a:endParaRPr sz="48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Speaking Language</a:t>
            </a:r>
            <a:endParaRPr sz="6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 of the Web</a:t>
            </a:r>
            <a:endParaRPr sz="6000"/>
          </a:p>
        </p:txBody>
      </p:sp>
      <p:sp>
        <p:nvSpPr>
          <p:cNvPr id="292" name="Google Shape;292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93" name="Google Shape;293;p46"/>
          <p:cNvSpPr txBox="1"/>
          <p:nvPr>
            <p:ph type="title"/>
          </p:nvPr>
        </p:nvSpPr>
        <p:spPr>
          <a:xfrm>
            <a:off x="50055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JavaScript</a:t>
            </a:r>
            <a:endParaRPr sz="6000"/>
          </a:p>
        </p:txBody>
      </p:sp>
      <p:sp>
        <p:nvSpPr>
          <p:cNvPr id="294" name="Google Shape;294;p46"/>
          <p:cNvSpPr txBox="1"/>
          <p:nvPr>
            <p:ph type="title"/>
          </p:nvPr>
        </p:nvSpPr>
        <p:spPr>
          <a:xfrm>
            <a:off x="500550" y="29926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Node.js</a:t>
            </a:r>
            <a:endParaRPr sz="60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7"/>
          <p:cNvSpPr txBox="1"/>
          <p:nvPr>
            <p:ph type="title"/>
          </p:nvPr>
        </p:nvSpPr>
        <p:spPr>
          <a:xfrm>
            <a:off x="-22375" y="2185063"/>
            <a:ext cx="89190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Node.js</a:t>
            </a:r>
            <a:endParaRPr sz="6000"/>
          </a:p>
        </p:txBody>
      </p:sp>
      <p:sp>
        <p:nvSpPr>
          <p:cNvPr id="300" name="Google Shape;300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01" name="Google Shape;301;p47"/>
          <p:cNvSpPr/>
          <p:nvPr/>
        </p:nvSpPr>
        <p:spPr>
          <a:xfrm>
            <a:off x="5472700" y="3438775"/>
            <a:ext cx="3129600" cy="1465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NPM Manager</a:t>
            </a:r>
            <a:endParaRPr sz="4800"/>
          </a:p>
        </p:txBody>
      </p:sp>
      <p:sp>
        <p:nvSpPr>
          <p:cNvPr id="302" name="Google Shape;302;p47"/>
          <p:cNvSpPr/>
          <p:nvPr/>
        </p:nvSpPr>
        <p:spPr>
          <a:xfrm>
            <a:off x="5472700" y="307975"/>
            <a:ext cx="3129600" cy="14652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Flexible</a:t>
            </a:r>
            <a:endParaRPr sz="4800"/>
          </a:p>
        </p:txBody>
      </p:sp>
      <p:sp>
        <p:nvSpPr>
          <p:cNvPr id="303" name="Google Shape;303;p47"/>
          <p:cNvSpPr/>
          <p:nvPr/>
        </p:nvSpPr>
        <p:spPr>
          <a:xfrm>
            <a:off x="215200" y="3438775"/>
            <a:ext cx="4048800" cy="1465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Customizable</a:t>
            </a:r>
            <a:endParaRPr sz="4800"/>
          </a:p>
        </p:txBody>
      </p:sp>
      <p:sp>
        <p:nvSpPr>
          <p:cNvPr id="304" name="Google Shape;304;p47"/>
          <p:cNvSpPr/>
          <p:nvPr/>
        </p:nvSpPr>
        <p:spPr>
          <a:xfrm>
            <a:off x="310150" y="307975"/>
            <a:ext cx="3858900" cy="1465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Isomorphic</a:t>
            </a:r>
            <a:endParaRPr sz="48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Established Medium</a:t>
            </a:r>
            <a:endParaRPr sz="6000"/>
          </a:p>
        </p:txBody>
      </p:sp>
      <p:sp>
        <p:nvSpPr>
          <p:cNvPr id="310" name="Google Shape;310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11" name="Google Shape;311;p48"/>
          <p:cNvSpPr txBox="1"/>
          <p:nvPr>
            <p:ph type="title"/>
          </p:nvPr>
        </p:nvSpPr>
        <p:spPr>
          <a:xfrm>
            <a:off x="-54600" y="2150850"/>
            <a:ext cx="92028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Going back to the Pyramid</a:t>
            </a:r>
            <a:endParaRPr sz="60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49"/>
          <p:cNvSpPr txBox="1"/>
          <p:nvPr>
            <p:ph type="title"/>
          </p:nvPr>
        </p:nvSpPr>
        <p:spPr>
          <a:xfrm>
            <a:off x="311700" y="-66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Test Pyramid</a:t>
            </a:r>
            <a:endParaRPr sz="6000"/>
          </a:p>
        </p:txBody>
      </p:sp>
      <p:pic>
        <p:nvPicPr>
          <p:cNvPr id="317" name="Google Shape;31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9838" y="1108275"/>
            <a:ext cx="4524323" cy="3920324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49"/>
          <p:cNvSpPr/>
          <p:nvPr/>
        </p:nvSpPr>
        <p:spPr>
          <a:xfrm>
            <a:off x="185825" y="3397075"/>
            <a:ext cx="1766400" cy="4860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↓ Fidelity</a:t>
            </a:r>
            <a:endParaRPr sz="3000"/>
          </a:p>
        </p:txBody>
      </p:sp>
      <p:sp>
        <p:nvSpPr>
          <p:cNvPr id="319" name="Google Shape;319;p49"/>
          <p:cNvSpPr/>
          <p:nvPr/>
        </p:nvSpPr>
        <p:spPr>
          <a:xfrm>
            <a:off x="185825" y="3969275"/>
            <a:ext cx="1766100" cy="4860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↑ Speed</a:t>
            </a:r>
            <a:endParaRPr sz="3000"/>
          </a:p>
        </p:txBody>
      </p:sp>
      <p:sp>
        <p:nvSpPr>
          <p:cNvPr id="320" name="Google Shape;320;p49"/>
          <p:cNvSpPr/>
          <p:nvPr/>
        </p:nvSpPr>
        <p:spPr>
          <a:xfrm>
            <a:off x="185975" y="4541475"/>
            <a:ext cx="1766100" cy="4860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↓ Cost</a:t>
            </a:r>
            <a:endParaRPr sz="3000"/>
          </a:p>
        </p:txBody>
      </p:sp>
      <p:sp>
        <p:nvSpPr>
          <p:cNvPr id="321" name="Google Shape;321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322" name="Google Shape;322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09837" y="1108275"/>
            <a:ext cx="4506025" cy="39044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50"/>
          <p:cNvSpPr txBox="1"/>
          <p:nvPr>
            <p:ph type="title"/>
          </p:nvPr>
        </p:nvSpPr>
        <p:spPr>
          <a:xfrm>
            <a:off x="311700" y="18460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Unit Testing</a:t>
            </a:r>
            <a:endParaRPr sz="6000"/>
          </a:p>
        </p:txBody>
      </p:sp>
      <p:sp>
        <p:nvSpPr>
          <p:cNvPr id="328" name="Google Shape;328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29" name="Google Shape;329;p50"/>
          <p:cNvSpPr txBox="1"/>
          <p:nvPr>
            <p:ph type="title"/>
          </p:nvPr>
        </p:nvSpPr>
        <p:spPr>
          <a:xfrm>
            <a:off x="1672350" y="2780825"/>
            <a:ext cx="57993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In Web Context</a:t>
            </a:r>
            <a:endParaRPr sz="60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51"/>
          <p:cNvSpPr txBox="1"/>
          <p:nvPr>
            <p:ph type="title"/>
          </p:nvPr>
        </p:nvSpPr>
        <p:spPr>
          <a:xfrm>
            <a:off x="311700" y="5800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Example: Jasmine</a:t>
            </a:r>
            <a:endParaRPr sz="6000"/>
          </a:p>
        </p:txBody>
      </p:sp>
      <p:sp>
        <p:nvSpPr>
          <p:cNvPr id="335" name="Google Shape;335;p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336" name="Google Shape;336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7414" y="1245381"/>
            <a:ext cx="5829398" cy="1413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7414" y="1245381"/>
            <a:ext cx="6242676" cy="169661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7414" y="1245381"/>
            <a:ext cx="6242675" cy="27652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5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7100" y="1245380"/>
            <a:ext cx="6243291" cy="1580583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5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57100" y="1245381"/>
            <a:ext cx="7221493" cy="297995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5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57100" y="1228825"/>
            <a:ext cx="8475200" cy="299651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5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57100" y="1228825"/>
            <a:ext cx="8475200" cy="3201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52"/>
          <p:cNvSpPr txBox="1"/>
          <p:nvPr>
            <p:ph type="title"/>
          </p:nvPr>
        </p:nvSpPr>
        <p:spPr>
          <a:xfrm>
            <a:off x="311700" y="-66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Test Pyramid</a:t>
            </a:r>
            <a:endParaRPr sz="6000"/>
          </a:p>
        </p:txBody>
      </p:sp>
      <p:sp>
        <p:nvSpPr>
          <p:cNvPr id="348" name="Google Shape;348;p52"/>
          <p:cNvSpPr/>
          <p:nvPr/>
        </p:nvSpPr>
        <p:spPr>
          <a:xfrm>
            <a:off x="185825" y="3397075"/>
            <a:ext cx="1766400" cy="4860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↓ Fidelity</a:t>
            </a:r>
            <a:endParaRPr sz="3000"/>
          </a:p>
        </p:txBody>
      </p:sp>
      <p:sp>
        <p:nvSpPr>
          <p:cNvPr id="349" name="Google Shape;349;p52"/>
          <p:cNvSpPr/>
          <p:nvPr/>
        </p:nvSpPr>
        <p:spPr>
          <a:xfrm>
            <a:off x="185825" y="3969275"/>
            <a:ext cx="1766100" cy="4860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↑ Speed</a:t>
            </a:r>
            <a:endParaRPr sz="3000"/>
          </a:p>
        </p:txBody>
      </p:sp>
      <p:sp>
        <p:nvSpPr>
          <p:cNvPr id="350" name="Google Shape;350;p52"/>
          <p:cNvSpPr/>
          <p:nvPr/>
        </p:nvSpPr>
        <p:spPr>
          <a:xfrm>
            <a:off x="185975" y="4541475"/>
            <a:ext cx="1766100" cy="4860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↓ Cost</a:t>
            </a:r>
            <a:endParaRPr sz="3000"/>
          </a:p>
        </p:txBody>
      </p:sp>
      <p:pic>
        <p:nvPicPr>
          <p:cNvPr id="351" name="Google Shape;351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4787" y="1116213"/>
            <a:ext cx="4506025" cy="390446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75649" y="1108288"/>
            <a:ext cx="4524299" cy="3920303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3"/>
          <p:cNvSpPr txBox="1"/>
          <p:nvPr>
            <p:ph type="title"/>
          </p:nvPr>
        </p:nvSpPr>
        <p:spPr>
          <a:xfrm>
            <a:off x="311700" y="18460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Integration Testing</a:t>
            </a:r>
            <a:endParaRPr sz="6000"/>
          </a:p>
        </p:txBody>
      </p:sp>
      <p:sp>
        <p:nvSpPr>
          <p:cNvPr id="359" name="Google Shape;359;p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60" name="Google Shape;360;p53"/>
          <p:cNvSpPr txBox="1"/>
          <p:nvPr>
            <p:ph type="title"/>
          </p:nvPr>
        </p:nvSpPr>
        <p:spPr>
          <a:xfrm>
            <a:off x="1672350" y="2780825"/>
            <a:ext cx="57993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In Web Context</a:t>
            </a:r>
            <a:endParaRPr sz="60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7"/>
          <p:cNvSpPr txBox="1"/>
          <p:nvPr>
            <p:ph type="title"/>
          </p:nvPr>
        </p:nvSpPr>
        <p:spPr>
          <a:xfrm>
            <a:off x="311700" y="1884075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How do we </a:t>
            </a:r>
            <a:r>
              <a:rPr lang="en-GB" sz="6000"/>
              <a:t>usually</a:t>
            </a:r>
            <a:r>
              <a:rPr lang="en-GB" sz="6000"/>
              <a:t> test?</a:t>
            </a:r>
            <a:endParaRPr sz="6000"/>
          </a:p>
        </p:txBody>
      </p:sp>
      <p:sp>
        <p:nvSpPr>
          <p:cNvPr id="116" name="Google Shape;116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17" name="Google Shape;117;p27"/>
          <p:cNvSpPr txBox="1"/>
          <p:nvPr>
            <p:ph type="title"/>
          </p:nvPr>
        </p:nvSpPr>
        <p:spPr>
          <a:xfrm>
            <a:off x="424350" y="1884075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Let’s go in more details</a:t>
            </a:r>
            <a:endParaRPr sz="60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5" name="Google Shape;365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2900" y="1016075"/>
            <a:ext cx="5467350" cy="3581400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54"/>
          <p:cNvSpPr txBox="1"/>
          <p:nvPr>
            <p:ph type="title"/>
          </p:nvPr>
        </p:nvSpPr>
        <p:spPr>
          <a:xfrm>
            <a:off x="311700" y="13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Example: Jest</a:t>
            </a:r>
            <a:endParaRPr sz="6000"/>
          </a:p>
        </p:txBody>
      </p:sp>
      <p:sp>
        <p:nvSpPr>
          <p:cNvPr id="367" name="Google Shape;367;p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368" name="Google Shape;368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1775" y="1032600"/>
            <a:ext cx="5937811" cy="184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1775" y="1032600"/>
            <a:ext cx="8167659" cy="19270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5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1775" y="1016073"/>
            <a:ext cx="6671613" cy="4040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5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152900" y="1016075"/>
            <a:ext cx="5105400" cy="114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5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152900" y="972750"/>
            <a:ext cx="5695950" cy="2495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5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720613" y="972738"/>
            <a:ext cx="3969983" cy="4127425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p54"/>
          <p:cNvSpPr/>
          <p:nvPr/>
        </p:nvSpPr>
        <p:spPr>
          <a:xfrm>
            <a:off x="2855675" y="4449750"/>
            <a:ext cx="1388700" cy="213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3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3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3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3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3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3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5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Let’s reflect on it</a:t>
            </a:r>
            <a:endParaRPr/>
          </a:p>
        </p:txBody>
      </p:sp>
      <p:sp>
        <p:nvSpPr>
          <p:cNvPr id="380" name="Google Shape;380;p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56"/>
          <p:cNvSpPr txBox="1"/>
          <p:nvPr>
            <p:ph type="title"/>
          </p:nvPr>
        </p:nvSpPr>
        <p:spPr>
          <a:xfrm>
            <a:off x="311700" y="-66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Test Pyramid</a:t>
            </a:r>
            <a:endParaRPr sz="6000"/>
          </a:p>
        </p:txBody>
      </p:sp>
      <p:pic>
        <p:nvPicPr>
          <p:cNvPr id="386" name="Google Shape;386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9838" y="1108275"/>
            <a:ext cx="4524323" cy="3920324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56"/>
          <p:cNvSpPr/>
          <p:nvPr/>
        </p:nvSpPr>
        <p:spPr>
          <a:xfrm>
            <a:off x="185825" y="3397075"/>
            <a:ext cx="1766400" cy="4860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↓ Fidelity</a:t>
            </a:r>
            <a:endParaRPr sz="3000"/>
          </a:p>
        </p:txBody>
      </p:sp>
      <p:sp>
        <p:nvSpPr>
          <p:cNvPr id="388" name="Google Shape;388;p56"/>
          <p:cNvSpPr/>
          <p:nvPr/>
        </p:nvSpPr>
        <p:spPr>
          <a:xfrm>
            <a:off x="185825" y="3969275"/>
            <a:ext cx="1766100" cy="4860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↑ Speed</a:t>
            </a:r>
            <a:endParaRPr sz="3000"/>
          </a:p>
        </p:txBody>
      </p:sp>
      <p:sp>
        <p:nvSpPr>
          <p:cNvPr id="389" name="Google Shape;389;p56"/>
          <p:cNvSpPr/>
          <p:nvPr/>
        </p:nvSpPr>
        <p:spPr>
          <a:xfrm>
            <a:off x="185975" y="4541475"/>
            <a:ext cx="1766100" cy="4860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↓ Cost</a:t>
            </a:r>
            <a:endParaRPr sz="3000"/>
          </a:p>
        </p:txBody>
      </p:sp>
      <p:pic>
        <p:nvPicPr>
          <p:cNvPr id="390" name="Google Shape;390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09837" y="1108275"/>
            <a:ext cx="4506025" cy="3904469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09837" y="1108275"/>
            <a:ext cx="4524299" cy="3920303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p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5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Every step has</a:t>
            </a:r>
            <a:endParaRPr sz="6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 only 1 focus</a:t>
            </a:r>
            <a:endParaRPr sz="6000"/>
          </a:p>
        </p:txBody>
      </p:sp>
      <p:sp>
        <p:nvSpPr>
          <p:cNvPr id="398" name="Google Shape;398;p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99" name="Google Shape;399;p57"/>
          <p:cNvSpPr txBox="1"/>
          <p:nvPr>
            <p:ph type="title"/>
          </p:nvPr>
        </p:nvSpPr>
        <p:spPr>
          <a:xfrm>
            <a:off x="4543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Developers</a:t>
            </a:r>
            <a:endParaRPr sz="60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05" name="Google Shape;405;p5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Good for some tests</a:t>
            </a:r>
            <a:endParaRPr sz="6000"/>
          </a:p>
        </p:txBody>
      </p:sp>
      <p:sp>
        <p:nvSpPr>
          <p:cNvPr id="406" name="Google Shape;406;p58"/>
          <p:cNvSpPr txBox="1"/>
          <p:nvPr>
            <p:ph type="title"/>
          </p:nvPr>
        </p:nvSpPr>
        <p:spPr>
          <a:xfrm>
            <a:off x="50055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But not for E2E tests</a:t>
            </a:r>
            <a:endParaRPr sz="60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59"/>
          <p:cNvSpPr txBox="1"/>
          <p:nvPr>
            <p:ph type="title"/>
          </p:nvPr>
        </p:nvSpPr>
        <p:spPr>
          <a:xfrm>
            <a:off x="311700" y="-66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Test Pyramid</a:t>
            </a:r>
            <a:endParaRPr sz="6000"/>
          </a:p>
        </p:txBody>
      </p:sp>
      <p:pic>
        <p:nvPicPr>
          <p:cNvPr id="412" name="Google Shape;412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9838" y="1108275"/>
            <a:ext cx="4524323" cy="3920324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59"/>
          <p:cNvSpPr/>
          <p:nvPr/>
        </p:nvSpPr>
        <p:spPr>
          <a:xfrm>
            <a:off x="7202625" y="1108275"/>
            <a:ext cx="1766100" cy="4860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↑ Fidelity</a:t>
            </a:r>
            <a:endParaRPr sz="3000"/>
          </a:p>
        </p:txBody>
      </p:sp>
      <p:sp>
        <p:nvSpPr>
          <p:cNvPr id="414" name="Google Shape;414;p59"/>
          <p:cNvSpPr/>
          <p:nvPr/>
        </p:nvSpPr>
        <p:spPr>
          <a:xfrm>
            <a:off x="7202625" y="1680475"/>
            <a:ext cx="1766100" cy="4860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↓ Speed</a:t>
            </a:r>
            <a:endParaRPr sz="3000"/>
          </a:p>
        </p:txBody>
      </p:sp>
      <p:sp>
        <p:nvSpPr>
          <p:cNvPr id="415" name="Google Shape;415;p59"/>
          <p:cNvSpPr/>
          <p:nvPr/>
        </p:nvSpPr>
        <p:spPr>
          <a:xfrm>
            <a:off x="7202625" y="2252675"/>
            <a:ext cx="1766100" cy="4860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↑ Cost</a:t>
            </a:r>
            <a:endParaRPr sz="3000"/>
          </a:p>
        </p:txBody>
      </p:sp>
      <p:sp>
        <p:nvSpPr>
          <p:cNvPr id="416" name="Google Shape;416;p59"/>
          <p:cNvSpPr/>
          <p:nvPr/>
        </p:nvSpPr>
        <p:spPr>
          <a:xfrm>
            <a:off x="185825" y="3397075"/>
            <a:ext cx="1766400" cy="4860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↓ Fidelity</a:t>
            </a:r>
            <a:endParaRPr sz="3000"/>
          </a:p>
        </p:txBody>
      </p:sp>
      <p:sp>
        <p:nvSpPr>
          <p:cNvPr id="417" name="Google Shape;417;p59"/>
          <p:cNvSpPr/>
          <p:nvPr/>
        </p:nvSpPr>
        <p:spPr>
          <a:xfrm>
            <a:off x="185825" y="3969275"/>
            <a:ext cx="1766100" cy="4860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↑ Speed</a:t>
            </a:r>
            <a:endParaRPr sz="3000"/>
          </a:p>
        </p:txBody>
      </p:sp>
      <p:sp>
        <p:nvSpPr>
          <p:cNvPr id="418" name="Google Shape;418;p59"/>
          <p:cNvSpPr/>
          <p:nvPr/>
        </p:nvSpPr>
        <p:spPr>
          <a:xfrm>
            <a:off x="185975" y="4541475"/>
            <a:ext cx="1766100" cy="4860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↓ Cost</a:t>
            </a:r>
            <a:endParaRPr sz="3000"/>
          </a:p>
        </p:txBody>
      </p:sp>
      <p:pic>
        <p:nvPicPr>
          <p:cNvPr id="419" name="Google Shape;419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09837" y="1108275"/>
            <a:ext cx="4506025" cy="3904469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p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09837" y="1108275"/>
            <a:ext cx="4524299" cy="3920303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" name="Google Shape;421;p5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09851" y="1108275"/>
            <a:ext cx="4506025" cy="3904482"/>
          </a:xfrm>
          <a:prstGeom prst="rect">
            <a:avLst/>
          </a:prstGeom>
          <a:noFill/>
          <a:ln>
            <a:noFill/>
          </a:ln>
        </p:spPr>
      </p:pic>
      <p:sp>
        <p:nvSpPr>
          <p:cNvPr id="422" name="Google Shape;422;p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6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Shifting focus</a:t>
            </a:r>
            <a:endParaRPr sz="6000"/>
          </a:p>
        </p:txBody>
      </p:sp>
      <p:sp>
        <p:nvSpPr>
          <p:cNvPr id="428" name="Google Shape;428;p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29" name="Google Shape;429;p60"/>
          <p:cNvSpPr/>
          <p:nvPr/>
        </p:nvSpPr>
        <p:spPr>
          <a:xfrm>
            <a:off x="439175" y="2058338"/>
            <a:ext cx="3442500" cy="10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Developers</a:t>
            </a:r>
            <a:endParaRPr sz="4800"/>
          </a:p>
        </p:txBody>
      </p:sp>
      <p:sp>
        <p:nvSpPr>
          <p:cNvPr id="430" name="Google Shape;430;p60"/>
          <p:cNvSpPr/>
          <p:nvPr/>
        </p:nvSpPr>
        <p:spPr>
          <a:xfrm>
            <a:off x="5262325" y="2092538"/>
            <a:ext cx="3442500" cy="10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Customers</a:t>
            </a:r>
            <a:endParaRPr sz="4800"/>
          </a:p>
        </p:txBody>
      </p:sp>
      <p:cxnSp>
        <p:nvCxnSpPr>
          <p:cNvPr id="431" name="Google Shape;431;p60"/>
          <p:cNvCxnSpPr/>
          <p:nvPr/>
        </p:nvCxnSpPr>
        <p:spPr>
          <a:xfrm>
            <a:off x="4161300" y="2581538"/>
            <a:ext cx="821400" cy="0"/>
          </a:xfrm>
          <a:prstGeom prst="straightConnector1">
            <a:avLst/>
          </a:prstGeom>
          <a:noFill/>
          <a:ln cap="flat" cmpd="sng" w="38100">
            <a:solidFill>
              <a:srgbClr val="F3F3F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32" name="Google Shape;432;p60"/>
          <p:cNvCxnSpPr/>
          <p:nvPr/>
        </p:nvCxnSpPr>
        <p:spPr>
          <a:xfrm>
            <a:off x="709075" y="1818713"/>
            <a:ext cx="2904600" cy="14670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3" name="Google Shape;433;p60"/>
          <p:cNvCxnSpPr/>
          <p:nvPr/>
        </p:nvCxnSpPr>
        <p:spPr>
          <a:xfrm flipH="1" rot="10800000">
            <a:off x="865550" y="1828388"/>
            <a:ext cx="2767500" cy="14964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6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Sounds great!</a:t>
            </a:r>
            <a:endParaRPr sz="6000"/>
          </a:p>
        </p:txBody>
      </p:sp>
      <p:sp>
        <p:nvSpPr>
          <p:cNvPr id="439" name="Google Shape;439;p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40" name="Google Shape;440;p61"/>
          <p:cNvSpPr txBox="1"/>
          <p:nvPr>
            <p:ph type="title"/>
          </p:nvPr>
        </p:nvSpPr>
        <p:spPr>
          <a:xfrm>
            <a:off x="50055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But how do we do it?</a:t>
            </a:r>
            <a:endParaRPr sz="60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6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User Centric Testing</a:t>
            </a:r>
            <a:endParaRPr sz="6000"/>
          </a:p>
        </p:txBody>
      </p:sp>
      <p:sp>
        <p:nvSpPr>
          <p:cNvPr id="446" name="Google Shape;446;p62"/>
          <p:cNvSpPr txBox="1"/>
          <p:nvPr>
            <p:ph type="title"/>
          </p:nvPr>
        </p:nvSpPr>
        <p:spPr>
          <a:xfrm>
            <a:off x="166250" y="2150850"/>
            <a:ext cx="88548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End-to-End Task Testing</a:t>
            </a:r>
            <a:endParaRPr sz="6000"/>
          </a:p>
        </p:txBody>
      </p:sp>
      <p:sp>
        <p:nvSpPr>
          <p:cNvPr id="447" name="Google Shape;447;p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48" name="Google Shape;448;p62"/>
          <p:cNvSpPr/>
          <p:nvPr/>
        </p:nvSpPr>
        <p:spPr>
          <a:xfrm>
            <a:off x="338675" y="797425"/>
            <a:ext cx="3761700" cy="10605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Interactions</a:t>
            </a:r>
            <a:endParaRPr sz="4800"/>
          </a:p>
        </p:txBody>
      </p:sp>
      <p:sp>
        <p:nvSpPr>
          <p:cNvPr id="449" name="Google Shape;449;p62"/>
          <p:cNvSpPr/>
          <p:nvPr/>
        </p:nvSpPr>
        <p:spPr>
          <a:xfrm>
            <a:off x="5249700" y="797425"/>
            <a:ext cx="3582600" cy="10605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Tasks</a:t>
            </a:r>
            <a:endParaRPr sz="4800"/>
          </a:p>
        </p:txBody>
      </p:sp>
      <p:cxnSp>
        <p:nvCxnSpPr>
          <p:cNvPr id="450" name="Google Shape;450;p62"/>
          <p:cNvCxnSpPr/>
          <p:nvPr/>
        </p:nvCxnSpPr>
        <p:spPr>
          <a:xfrm flipH="1" rot="10800000">
            <a:off x="4272450" y="1323475"/>
            <a:ext cx="751500" cy="8400"/>
          </a:xfrm>
          <a:prstGeom prst="straightConnector1">
            <a:avLst/>
          </a:prstGeom>
          <a:noFill/>
          <a:ln cap="flat" cmpd="sng" w="38100">
            <a:solidFill>
              <a:srgbClr val="F3F3F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51" name="Google Shape;451;p62"/>
          <p:cNvCxnSpPr/>
          <p:nvPr/>
        </p:nvCxnSpPr>
        <p:spPr>
          <a:xfrm>
            <a:off x="793350" y="455050"/>
            <a:ext cx="2947800" cy="15615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2" name="Google Shape;452;p62"/>
          <p:cNvCxnSpPr/>
          <p:nvPr/>
        </p:nvCxnSpPr>
        <p:spPr>
          <a:xfrm flipH="1" rot="10800000">
            <a:off x="793350" y="546850"/>
            <a:ext cx="2939400" cy="15366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3" name="Google Shape;453;p62"/>
          <p:cNvSpPr/>
          <p:nvPr/>
        </p:nvSpPr>
        <p:spPr>
          <a:xfrm>
            <a:off x="311700" y="3551225"/>
            <a:ext cx="3761700" cy="13287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Page Object Model</a:t>
            </a:r>
            <a:endParaRPr sz="4800"/>
          </a:p>
        </p:txBody>
      </p:sp>
      <p:sp>
        <p:nvSpPr>
          <p:cNvPr id="454" name="Google Shape;454;p62"/>
          <p:cNvSpPr/>
          <p:nvPr/>
        </p:nvSpPr>
        <p:spPr>
          <a:xfrm>
            <a:off x="5222850" y="3551225"/>
            <a:ext cx="3582600" cy="13287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Screenplay Pattern</a:t>
            </a:r>
            <a:endParaRPr sz="4800"/>
          </a:p>
        </p:txBody>
      </p:sp>
      <p:cxnSp>
        <p:nvCxnSpPr>
          <p:cNvPr id="455" name="Google Shape;455;p62"/>
          <p:cNvCxnSpPr/>
          <p:nvPr/>
        </p:nvCxnSpPr>
        <p:spPr>
          <a:xfrm flipH="1" rot="10800000">
            <a:off x="4272375" y="4159450"/>
            <a:ext cx="751500" cy="8400"/>
          </a:xfrm>
          <a:prstGeom prst="straightConnector1">
            <a:avLst/>
          </a:prstGeom>
          <a:noFill/>
          <a:ln cap="flat" cmpd="sng" w="38100">
            <a:solidFill>
              <a:srgbClr val="F3F3F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56" name="Google Shape;456;p62"/>
          <p:cNvCxnSpPr/>
          <p:nvPr/>
        </p:nvCxnSpPr>
        <p:spPr>
          <a:xfrm>
            <a:off x="766500" y="3208850"/>
            <a:ext cx="2969400" cy="18081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7" name="Google Shape;457;p62"/>
          <p:cNvCxnSpPr/>
          <p:nvPr/>
        </p:nvCxnSpPr>
        <p:spPr>
          <a:xfrm flipH="1" rot="10800000">
            <a:off x="537875" y="3300550"/>
            <a:ext cx="3168000" cy="17262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"/>
                                        <p:tgtEl>
                                          <p:spTgt spid="4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4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63"/>
          <p:cNvSpPr txBox="1"/>
          <p:nvPr>
            <p:ph type="title"/>
          </p:nvPr>
        </p:nvSpPr>
        <p:spPr>
          <a:xfrm>
            <a:off x="409500" y="2273875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Should we use </a:t>
            </a:r>
            <a:endParaRPr sz="6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Java for tests?</a:t>
            </a:r>
            <a:endParaRPr sz="6000"/>
          </a:p>
        </p:txBody>
      </p:sp>
      <p:sp>
        <p:nvSpPr>
          <p:cNvPr id="463" name="Google Shape;463;p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64" name="Google Shape;464;p63"/>
          <p:cNvSpPr txBox="1"/>
          <p:nvPr>
            <p:ph type="title"/>
          </p:nvPr>
        </p:nvSpPr>
        <p:spPr>
          <a:xfrm>
            <a:off x="311700" y="2273875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No!</a:t>
            </a:r>
            <a:endParaRPr sz="6000"/>
          </a:p>
        </p:txBody>
      </p:sp>
      <p:sp>
        <p:nvSpPr>
          <p:cNvPr id="465" name="Google Shape;465;p63"/>
          <p:cNvSpPr txBox="1"/>
          <p:nvPr>
            <p:ph type="title"/>
          </p:nvPr>
        </p:nvSpPr>
        <p:spPr>
          <a:xfrm>
            <a:off x="500550" y="2273875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Back to our app</a:t>
            </a:r>
            <a:endParaRPr sz="60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"/>
                                        <p:tgtEl>
                                          <p:spTgt spid="4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8"/>
          <p:cNvSpPr txBox="1"/>
          <p:nvPr>
            <p:ph type="title"/>
          </p:nvPr>
        </p:nvSpPr>
        <p:spPr>
          <a:xfrm>
            <a:off x="311700" y="-66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Test Pyramid</a:t>
            </a:r>
            <a:endParaRPr sz="6000"/>
          </a:p>
        </p:txBody>
      </p:sp>
      <p:pic>
        <p:nvPicPr>
          <p:cNvPr id="123" name="Google Shape;12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9838" y="1108275"/>
            <a:ext cx="4524323" cy="3920324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8"/>
          <p:cNvSpPr/>
          <p:nvPr/>
        </p:nvSpPr>
        <p:spPr>
          <a:xfrm>
            <a:off x="7202625" y="1108275"/>
            <a:ext cx="1766100" cy="4860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↑ </a:t>
            </a:r>
            <a:r>
              <a:rPr lang="en-GB" sz="3000"/>
              <a:t>Fidelity</a:t>
            </a:r>
            <a:endParaRPr sz="3000"/>
          </a:p>
        </p:txBody>
      </p:sp>
      <p:sp>
        <p:nvSpPr>
          <p:cNvPr id="125" name="Google Shape;125;p28"/>
          <p:cNvSpPr/>
          <p:nvPr/>
        </p:nvSpPr>
        <p:spPr>
          <a:xfrm>
            <a:off x="7202625" y="1680475"/>
            <a:ext cx="1766100" cy="4860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↓</a:t>
            </a:r>
            <a:r>
              <a:rPr lang="en-GB" sz="3000"/>
              <a:t> Speed</a:t>
            </a:r>
            <a:endParaRPr sz="3000"/>
          </a:p>
        </p:txBody>
      </p:sp>
      <p:sp>
        <p:nvSpPr>
          <p:cNvPr id="126" name="Google Shape;126;p28"/>
          <p:cNvSpPr/>
          <p:nvPr/>
        </p:nvSpPr>
        <p:spPr>
          <a:xfrm>
            <a:off x="7202625" y="2252675"/>
            <a:ext cx="1766100" cy="4860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↑ Cost</a:t>
            </a:r>
            <a:endParaRPr sz="3000"/>
          </a:p>
        </p:txBody>
      </p:sp>
      <p:sp>
        <p:nvSpPr>
          <p:cNvPr id="127" name="Google Shape;127;p28"/>
          <p:cNvSpPr/>
          <p:nvPr/>
        </p:nvSpPr>
        <p:spPr>
          <a:xfrm>
            <a:off x="185825" y="3397075"/>
            <a:ext cx="1766400" cy="4860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↓ </a:t>
            </a:r>
            <a:r>
              <a:rPr lang="en-GB" sz="3000"/>
              <a:t>Fidelity</a:t>
            </a:r>
            <a:endParaRPr sz="3000"/>
          </a:p>
        </p:txBody>
      </p:sp>
      <p:sp>
        <p:nvSpPr>
          <p:cNvPr id="128" name="Google Shape;128;p28"/>
          <p:cNvSpPr/>
          <p:nvPr/>
        </p:nvSpPr>
        <p:spPr>
          <a:xfrm>
            <a:off x="185825" y="3969275"/>
            <a:ext cx="1766100" cy="4860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↑ Speed</a:t>
            </a:r>
            <a:endParaRPr sz="3000"/>
          </a:p>
        </p:txBody>
      </p:sp>
      <p:sp>
        <p:nvSpPr>
          <p:cNvPr id="129" name="Google Shape;129;p28"/>
          <p:cNvSpPr/>
          <p:nvPr/>
        </p:nvSpPr>
        <p:spPr>
          <a:xfrm>
            <a:off x="185975" y="4541475"/>
            <a:ext cx="1766100" cy="4860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↓</a:t>
            </a:r>
            <a:r>
              <a:rPr lang="en-GB" sz="3000"/>
              <a:t> Cost</a:t>
            </a:r>
            <a:endParaRPr sz="3000"/>
          </a:p>
        </p:txBody>
      </p:sp>
      <p:pic>
        <p:nvPicPr>
          <p:cNvPr id="130" name="Google Shape;130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09837" y="1108275"/>
            <a:ext cx="4506025" cy="39044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09837" y="1108275"/>
            <a:ext cx="4524299" cy="39203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09851" y="1108275"/>
            <a:ext cx="4506025" cy="3904482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6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What should we do?</a:t>
            </a:r>
            <a:endParaRPr sz="6000"/>
          </a:p>
        </p:txBody>
      </p:sp>
      <p:sp>
        <p:nvSpPr>
          <p:cNvPr id="471" name="Google Shape;471;p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72" name="Google Shape;472;p6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Move to Client Side</a:t>
            </a:r>
            <a:endParaRPr sz="60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"/>
                                        <p:tgtEl>
                                          <p:spTgt spid="4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65"/>
          <p:cNvSpPr txBox="1"/>
          <p:nvPr>
            <p:ph type="title"/>
          </p:nvPr>
        </p:nvSpPr>
        <p:spPr>
          <a:xfrm>
            <a:off x="173875" y="2072600"/>
            <a:ext cx="8913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Continuing with </a:t>
            </a:r>
            <a:r>
              <a:rPr lang="en-GB" sz="6000"/>
              <a:t>Selenium</a:t>
            </a:r>
            <a:endParaRPr sz="6000"/>
          </a:p>
        </p:txBody>
      </p:sp>
      <p:sp>
        <p:nvSpPr>
          <p:cNvPr id="478" name="Google Shape;478;p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79" name="Google Shape;479;p65"/>
          <p:cNvSpPr txBox="1"/>
          <p:nvPr/>
        </p:nvSpPr>
        <p:spPr>
          <a:xfrm>
            <a:off x="2550500" y="2054000"/>
            <a:ext cx="4772400" cy="87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>
                <a:solidFill>
                  <a:schemeClr val="dk1"/>
                </a:solidFill>
              </a:rPr>
              <a:t>WebdriverJs</a:t>
            </a:r>
            <a:endParaRPr sz="60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"/>
                                        <p:tgtEl>
                                          <p:spTgt spid="4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66"/>
          <p:cNvSpPr txBox="1"/>
          <p:nvPr>
            <p:ph type="title"/>
          </p:nvPr>
        </p:nvSpPr>
        <p:spPr>
          <a:xfrm>
            <a:off x="311700" y="2001488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Selenium WebDriver</a:t>
            </a:r>
            <a:endParaRPr sz="6000"/>
          </a:p>
        </p:txBody>
      </p:sp>
      <p:sp>
        <p:nvSpPr>
          <p:cNvPr id="485" name="Google Shape;485;p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86" name="Google Shape;486;p66"/>
          <p:cNvSpPr/>
          <p:nvPr/>
        </p:nvSpPr>
        <p:spPr>
          <a:xfrm>
            <a:off x="751600" y="302150"/>
            <a:ext cx="3336000" cy="1344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Defacto E2E Tool</a:t>
            </a:r>
            <a:endParaRPr sz="4800"/>
          </a:p>
        </p:txBody>
      </p:sp>
      <p:sp>
        <p:nvSpPr>
          <p:cNvPr id="487" name="Google Shape;487;p66"/>
          <p:cNvSpPr/>
          <p:nvPr/>
        </p:nvSpPr>
        <p:spPr>
          <a:xfrm>
            <a:off x="4660950" y="302150"/>
            <a:ext cx="4097400" cy="1344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Testing</a:t>
            </a:r>
            <a:endParaRPr sz="4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Standard</a:t>
            </a:r>
            <a:endParaRPr sz="4800"/>
          </a:p>
        </p:txBody>
      </p:sp>
      <p:sp>
        <p:nvSpPr>
          <p:cNvPr id="488" name="Google Shape;488;p66"/>
          <p:cNvSpPr/>
          <p:nvPr/>
        </p:nvSpPr>
        <p:spPr>
          <a:xfrm>
            <a:off x="751600" y="3198325"/>
            <a:ext cx="3336000" cy="1344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Generic</a:t>
            </a:r>
            <a:endParaRPr sz="4800"/>
          </a:p>
        </p:txBody>
      </p:sp>
      <p:sp>
        <p:nvSpPr>
          <p:cNvPr id="489" name="Google Shape;489;p66"/>
          <p:cNvSpPr/>
          <p:nvPr/>
        </p:nvSpPr>
        <p:spPr>
          <a:xfrm>
            <a:off x="4734875" y="3198325"/>
            <a:ext cx="4097400" cy="1344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↑ Integrations</a:t>
            </a:r>
            <a:endParaRPr sz="4800"/>
          </a:p>
        </p:txBody>
      </p:sp>
      <p:sp>
        <p:nvSpPr>
          <p:cNvPr id="490" name="Google Shape;490;p66"/>
          <p:cNvSpPr txBox="1"/>
          <p:nvPr>
            <p:ph type="title"/>
          </p:nvPr>
        </p:nvSpPr>
        <p:spPr>
          <a:xfrm>
            <a:off x="500550" y="2001475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WebdriverJs</a:t>
            </a:r>
            <a:endParaRPr sz="60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"/>
                                        <p:tgtEl>
                                          <p:spTgt spid="4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4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6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Selenium WebdriverJs</a:t>
            </a:r>
            <a:endParaRPr sz="6000"/>
          </a:p>
        </p:txBody>
      </p:sp>
      <p:sp>
        <p:nvSpPr>
          <p:cNvPr id="496" name="Google Shape;496;p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97" name="Google Shape;497;p67"/>
          <p:cNvSpPr txBox="1"/>
          <p:nvPr>
            <p:ph type="title"/>
          </p:nvPr>
        </p:nvSpPr>
        <p:spPr>
          <a:xfrm>
            <a:off x="500550" y="102825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Selenium WebdriverJs</a:t>
            </a:r>
            <a:endParaRPr sz="6000"/>
          </a:p>
        </p:txBody>
      </p:sp>
      <p:pic>
        <p:nvPicPr>
          <p:cNvPr id="498" name="Google Shape;498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4738" y="1018977"/>
            <a:ext cx="3734519" cy="3644249"/>
          </a:xfrm>
          <a:prstGeom prst="rect">
            <a:avLst/>
          </a:prstGeom>
          <a:noFill/>
          <a:ln>
            <a:noFill/>
          </a:ln>
        </p:spPr>
      </p:pic>
      <p:sp>
        <p:nvSpPr>
          <p:cNvPr id="499" name="Google Shape;499;p67"/>
          <p:cNvSpPr txBox="1"/>
          <p:nvPr>
            <p:ph type="title"/>
          </p:nvPr>
        </p:nvSpPr>
        <p:spPr>
          <a:xfrm>
            <a:off x="215100" y="4612600"/>
            <a:ext cx="8928900" cy="60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From “SeleniumHQ, Selenium RC”</a:t>
            </a:r>
            <a:endParaRPr sz="1800"/>
          </a:p>
        </p:txBody>
      </p:sp>
      <p:pic>
        <p:nvPicPr>
          <p:cNvPr id="500" name="Google Shape;500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04750" y="1018975"/>
            <a:ext cx="3734500" cy="36442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"/>
                                        <p:tgtEl>
                                          <p:spTgt spid="4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4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68"/>
          <p:cNvSpPr txBox="1"/>
          <p:nvPr>
            <p:ph type="title"/>
          </p:nvPr>
        </p:nvSpPr>
        <p:spPr>
          <a:xfrm>
            <a:off x="311700" y="13175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Example</a:t>
            </a:r>
            <a:r>
              <a:rPr lang="en-GB" sz="6000"/>
              <a:t>: WebdriverJs</a:t>
            </a:r>
            <a:endParaRPr sz="6000"/>
          </a:p>
        </p:txBody>
      </p:sp>
      <p:sp>
        <p:nvSpPr>
          <p:cNvPr id="506" name="Google Shape;506;p6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507" name="Google Shape;507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0963" y="993475"/>
            <a:ext cx="6027337" cy="1956411"/>
          </a:xfrm>
          <a:prstGeom prst="rect">
            <a:avLst/>
          </a:prstGeom>
          <a:noFill/>
          <a:ln>
            <a:noFill/>
          </a:ln>
        </p:spPr>
      </p:pic>
      <p:pic>
        <p:nvPicPr>
          <p:cNvPr id="508" name="Google Shape;508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0963" y="993475"/>
            <a:ext cx="6027337" cy="302995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Google Shape;509;p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00963" y="993475"/>
            <a:ext cx="6027338" cy="3794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510" name="Google Shape;510;p6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00963" y="993475"/>
            <a:ext cx="6027337" cy="3884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11" name="Google Shape;511;p6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00963" y="993475"/>
            <a:ext cx="7143226" cy="3884897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" name="Google Shape;512;p6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00963" y="993475"/>
            <a:ext cx="7342075" cy="38848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6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Only good parts, right?</a:t>
            </a:r>
            <a:endParaRPr sz="6000"/>
          </a:p>
        </p:txBody>
      </p:sp>
      <p:sp>
        <p:nvSpPr>
          <p:cNvPr id="518" name="Google Shape;518;p6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19" name="Google Shape;519;p69"/>
          <p:cNvSpPr txBox="1"/>
          <p:nvPr>
            <p:ph type="title"/>
          </p:nvPr>
        </p:nvSpPr>
        <p:spPr>
          <a:xfrm>
            <a:off x="2199600" y="2150850"/>
            <a:ext cx="47448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Not Really... </a:t>
            </a:r>
            <a:endParaRPr sz="60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"/>
                                        <p:tgtEl>
                                          <p:spTgt spid="5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5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7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E2E Tests:</a:t>
            </a:r>
            <a:endParaRPr sz="6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General Complexity</a:t>
            </a:r>
            <a:endParaRPr sz="6000"/>
          </a:p>
        </p:txBody>
      </p:sp>
      <p:sp>
        <p:nvSpPr>
          <p:cNvPr id="525" name="Google Shape;525;p7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26" name="Google Shape;526;p70"/>
          <p:cNvSpPr/>
          <p:nvPr/>
        </p:nvSpPr>
        <p:spPr>
          <a:xfrm>
            <a:off x="726550" y="193150"/>
            <a:ext cx="3432000" cy="149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Selectors</a:t>
            </a:r>
            <a:endParaRPr sz="4800"/>
          </a:p>
        </p:txBody>
      </p:sp>
      <p:sp>
        <p:nvSpPr>
          <p:cNvPr id="527" name="Google Shape;527;p70"/>
          <p:cNvSpPr/>
          <p:nvPr/>
        </p:nvSpPr>
        <p:spPr>
          <a:xfrm>
            <a:off x="4595000" y="193150"/>
            <a:ext cx="3755700" cy="149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Locator Strategy</a:t>
            </a:r>
            <a:endParaRPr sz="4800"/>
          </a:p>
        </p:txBody>
      </p:sp>
      <p:sp>
        <p:nvSpPr>
          <p:cNvPr id="528" name="Google Shape;528;p70"/>
          <p:cNvSpPr/>
          <p:nvPr/>
        </p:nvSpPr>
        <p:spPr>
          <a:xfrm>
            <a:off x="726550" y="3508550"/>
            <a:ext cx="3432000" cy="149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Test Flows</a:t>
            </a:r>
            <a:endParaRPr sz="4800"/>
          </a:p>
        </p:txBody>
      </p:sp>
      <p:sp>
        <p:nvSpPr>
          <p:cNvPr id="529" name="Google Shape;529;p70"/>
          <p:cNvSpPr/>
          <p:nvPr/>
        </p:nvSpPr>
        <p:spPr>
          <a:xfrm>
            <a:off x="4756850" y="3523900"/>
            <a:ext cx="3432000" cy="149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SPA Types</a:t>
            </a:r>
            <a:endParaRPr sz="48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71"/>
          <p:cNvSpPr txBox="1"/>
          <p:nvPr>
            <p:ph type="title"/>
          </p:nvPr>
        </p:nvSpPr>
        <p:spPr>
          <a:xfrm>
            <a:off x="127200" y="2150850"/>
            <a:ext cx="90168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What about WebdriverJs?</a:t>
            </a:r>
            <a:endParaRPr sz="6000"/>
          </a:p>
        </p:txBody>
      </p:sp>
      <p:sp>
        <p:nvSpPr>
          <p:cNvPr id="535" name="Google Shape;535;p7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7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E2E Tests:</a:t>
            </a:r>
            <a:endParaRPr sz="6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General Complexity</a:t>
            </a:r>
            <a:endParaRPr sz="6000"/>
          </a:p>
        </p:txBody>
      </p:sp>
      <p:sp>
        <p:nvSpPr>
          <p:cNvPr id="541" name="Google Shape;541;p7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42" name="Google Shape;542;p72"/>
          <p:cNvSpPr/>
          <p:nvPr/>
        </p:nvSpPr>
        <p:spPr>
          <a:xfrm>
            <a:off x="726550" y="193150"/>
            <a:ext cx="3432000" cy="149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Selectors</a:t>
            </a:r>
            <a:endParaRPr sz="4800"/>
          </a:p>
        </p:txBody>
      </p:sp>
      <p:sp>
        <p:nvSpPr>
          <p:cNvPr id="543" name="Google Shape;543;p72"/>
          <p:cNvSpPr/>
          <p:nvPr/>
        </p:nvSpPr>
        <p:spPr>
          <a:xfrm>
            <a:off x="4595000" y="193150"/>
            <a:ext cx="3755700" cy="149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Locator Strategy</a:t>
            </a:r>
            <a:endParaRPr sz="4800"/>
          </a:p>
        </p:txBody>
      </p:sp>
      <p:sp>
        <p:nvSpPr>
          <p:cNvPr id="544" name="Google Shape;544;p72"/>
          <p:cNvSpPr/>
          <p:nvPr/>
        </p:nvSpPr>
        <p:spPr>
          <a:xfrm>
            <a:off x="726550" y="3508550"/>
            <a:ext cx="3432000" cy="149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Test Flows</a:t>
            </a:r>
            <a:endParaRPr sz="4800"/>
          </a:p>
        </p:txBody>
      </p:sp>
      <p:sp>
        <p:nvSpPr>
          <p:cNvPr id="545" name="Google Shape;545;p72"/>
          <p:cNvSpPr/>
          <p:nvPr/>
        </p:nvSpPr>
        <p:spPr>
          <a:xfrm>
            <a:off x="4756850" y="3523900"/>
            <a:ext cx="3432000" cy="149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SPA Types</a:t>
            </a:r>
            <a:endParaRPr sz="4800"/>
          </a:p>
        </p:txBody>
      </p:sp>
      <p:sp>
        <p:nvSpPr>
          <p:cNvPr id="546" name="Google Shape;546;p72"/>
          <p:cNvSpPr txBox="1"/>
          <p:nvPr/>
        </p:nvSpPr>
        <p:spPr>
          <a:xfrm>
            <a:off x="2017500" y="1875750"/>
            <a:ext cx="5109000" cy="139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>
                <a:solidFill>
                  <a:schemeClr val="dk1"/>
                </a:solidFill>
              </a:rPr>
              <a:t>WebdriverJs</a:t>
            </a:r>
            <a:endParaRPr sz="6000">
              <a:solidFill>
                <a:schemeClr val="dk1"/>
              </a:solidFill>
            </a:endParaRPr>
          </a:p>
        </p:txBody>
      </p:sp>
      <p:sp>
        <p:nvSpPr>
          <p:cNvPr id="547" name="Google Shape;547;p72"/>
          <p:cNvSpPr/>
          <p:nvPr/>
        </p:nvSpPr>
        <p:spPr>
          <a:xfrm>
            <a:off x="4595000" y="193150"/>
            <a:ext cx="3755700" cy="14964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Locator Strategy</a:t>
            </a:r>
            <a:endParaRPr sz="4800"/>
          </a:p>
        </p:txBody>
      </p:sp>
      <p:sp>
        <p:nvSpPr>
          <p:cNvPr id="548" name="Google Shape;548;p72"/>
          <p:cNvSpPr/>
          <p:nvPr/>
        </p:nvSpPr>
        <p:spPr>
          <a:xfrm>
            <a:off x="726550" y="3508550"/>
            <a:ext cx="3432000" cy="14964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Test Flows</a:t>
            </a:r>
            <a:endParaRPr sz="4800"/>
          </a:p>
        </p:txBody>
      </p:sp>
      <p:sp>
        <p:nvSpPr>
          <p:cNvPr id="549" name="Google Shape;549;p72"/>
          <p:cNvSpPr/>
          <p:nvPr/>
        </p:nvSpPr>
        <p:spPr>
          <a:xfrm>
            <a:off x="4756850" y="3523900"/>
            <a:ext cx="3432000" cy="14964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SPA Types</a:t>
            </a:r>
            <a:endParaRPr sz="4800"/>
          </a:p>
        </p:txBody>
      </p:sp>
      <p:sp>
        <p:nvSpPr>
          <p:cNvPr id="550" name="Google Shape;550;p72"/>
          <p:cNvSpPr/>
          <p:nvPr/>
        </p:nvSpPr>
        <p:spPr>
          <a:xfrm>
            <a:off x="726550" y="193150"/>
            <a:ext cx="3432000" cy="149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ID, CSS,</a:t>
            </a:r>
            <a:endParaRPr sz="4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Xpath</a:t>
            </a:r>
            <a:endParaRPr sz="4800"/>
          </a:p>
        </p:txBody>
      </p:sp>
      <p:sp>
        <p:nvSpPr>
          <p:cNvPr id="551" name="Google Shape;551;p72"/>
          <p:cNvSpPr/>
          <p:nvPr/>
        </p:nvSpPr>
        <p:spPr>
          <a:xfrm>
            <a:off x="4595000" y="193150"/>
            <a:ext cx="3755700" cy="149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Locator Strategy</a:t>
            </a:r>
            <a:endParaRPr sz="4800"/>
          </a:p>
        </p:txBody>
      </p:sp>
      <p:sp>
        <p:nvSpPr>
          <p:cNvPr id="552" name="Google Shape;552;p72"/>
          <p:cNvSpPr/>
          <p:nvPr/>
        </p:nvSpPr>
        <p:spPr>
          <a:xfrm>
            <a:off x="4595000" y="193150"/>
            <a:ext cx="3755700" cy="149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By Locators</a:t>
            </a:r>
            <a:endParaRPr sz="4800"/>
          </a:p>
        </p:txBody>
      </p:sp>
      <p:sp>
        <p:nvSpPr>
          <p:cNvPr id="553" name="Google Shape;553;p72"/>
          <p:cNvSpPr/>
          <p:nvPr/>
        </p:nvSpPr>
        <p:spPr>
          <a:xfrm>
            <a:off x="726550" y="3508550"/>
            <a:ext cx="3432000" cy="149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Test Flows</a:t>
            </a:r>
            <a:endParaRPr sz="4800"/>
          </a:p>
        </p:txBody>
      </p:sp>
      <p:sp>
        <p:nvSpPr>
          <p:cNvPr id="554" name="Google Shape;554;p72"/>
          <p:cNvSpPr/>
          <p:nvPr/>
        </p:nvSpPr>
        <p:spPr>
          <a:xfrm>
            <a:off x="726550" y="3508550"/>
            <a:ext cx="3432000" cy="149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Promise Manager</a:t>
            </a:r>
            <a:endParaRPr sz="4800"/>
          </a:p>
        </p:txBody>
      </p:sp>
      <p:sp>
        <p:nvSpPr>
          <p:cNvPr id="555" name="Google Shape;555;p72"/>
          <p:cNvSpPr/>
          <p:nvPr/>
        </p:nvSpPr>
        <p:spPr>
          <a:xfrm>
            <a:off x="4756850" y="3523900"/>
            <a:ext cx="3432000" cy="149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SPA Types</a:t>
            </a:r>
            <a:endParaRPr sz="4800"/>
          </a:p>
        </p:txBody>
      </p:sp>
      <p:sp>
        <p:nvSpPr>
          <p:cNvPr id="556" name="Google Shape;556;p72"/>
          <p:cNvSpPr/>
          <p:nvPr/>
        </p:nvSpPr>
        <p:spPr>
          <a:xfrm>
            <a:off x="4756850" y="3523900"/>
            <a:ext cx="3432000" cy="14964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SPA Types</a:t>
            </a:r>
            <a:endParaRPr sz="4800"/>
          </a:p>
        </p:txBody>
      </p:sp>
      <p:sp>
        <p:nvSpPr>
          <p:cNvPr id="557" name="Google Shape;557;p72"/>
          <p:cNvSpPr/>
          <p:nvPr/>
        </p:nvSpPr>
        <p:spPr>
          <a:xfrm>
            <a:off x="4756850" y="3523900"/>
            <a:ext cx="3432000" cy="149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SPA Types</a:t>
            </a:r>
            <a:endParaRPr sz="4800"/>
          </a:p>
        </p:txBody>
      </p:sp>
      <p:sp>
        <p:nvSpPr>
          <p:cNvPr id="558" name="Google Shape;558;p72"/>
          <p:cNvSpPr/>
          <p:nvPr/>
        </p:nvSpPr>
        <p:spPr>
          <a:xfrm>
            <a:off x="4756850" y="3523900"/>
            <a:ext cx="3432000" cy="149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Generic</a:t>
            </a:r>
            <a:endParaRPr sz="48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"/>
                                        <p:tgtEl>
                                          <p:spTgt spid="5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5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7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Looks l</a:t>
            </a:r>
            <a:r>
              <a:rPr lang="en-GB" sz="6000"/>
              <a:t>imited</a:t>
            </a:r>
            <a:endParaRPr sz="6000"/>
          </a:p>
        </p:txBody>
      </p:sp>
      <p:sp>
        <p:nvSpPr>
          <p:cNvPr id="564" name="Google Shape;564;p7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65" name="Google Shape;565;p7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Is there anything better?</a:t>
            </a:r>
            <a:endParaRPr sz="60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"/>
                                        <p:tgtEl>
                                          <p:spTgt spid="5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5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Let’s t</a:t>
            </a:r>
            <a:r>
              <a:rPr lang="en-GB" sz="6000"/>
              <a:t>est something!</a:t>
            </a:r>
            <a:endParaRPr sz="6000"/>
          </a:p>
        </p:txBody>
      </p:sp>
      <p:sp>
        <p:nvSpPr>
          <p:cNvPr id="139" name="Google Shape;139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40" name="Google Shape;140;p29"/>
          <p:cNvSpPr txBox="1"/>
          <p:nvPr>
            <p:ph type="title"/>
          </p:nvPr>
        </p:nvSpPr>
        <p:spPr>
          <a:xfrm>
            <a:off x="115200" y="2150850"/>
            <a:ext cx="8913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What is this “something”?</a:t>
            </a:r>
            <a:endParaRPr sz="60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74"/>
          <p:cNvSpPr txBox="1"/>
          <p:nvPr>
            <p:ph type="title"/>
          </p:nvPr>
        </p:nvSpPr>
        <p:spPr>
          <a:xfrm>
            <a:off x="155850" y="2150850"/>
            <a:ext cx="88323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Remember our test app?</a:t>
            </a:r>
            <a:endParaRPr sz="6000"/>
          </a:p>
        </p:txBody>
      </p:sp>
      <p:sp>
        <p:nvSpPr>
          <p:cNvPr id="571" name="Google Shape;571;p7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72" name="Google Shape;572;p74"/>
          <p:cNvSpPr txBox="1"/>
          <p:nvPr>
            <p:ph type="title"/>
          </p:nvPr>
        </p:nvSpPr>
        <p:spPr>
          <a:xfrm>
            <a:off x="311700" y="2225000"/>
            <a:ext cx="88323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Case #2</a:t>
            </a:r>
            <a:endParaRPr sz="6000"/>
          </a:p>
        </p:txBody>
      </p:sp>
      <p:sp>
        <p:nvSpPr>
          <p:cNvPr id="573" name="Google Shape;573;p74"/>
          <p:cNvSpPr txBox="1"/>
          <p:nvPr/>
        </p:nvSpPr>
        <p:spPr>
          <a:xfrm>
            <a:off x="3227850" y="1934400"/>
            <a:ext cx="3000000" cy="127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>
                <a:solidFill>
                  <a:schemeClr val="dk1"/>
                </a:solidFill>
              </a:rPr>
              <a:t>Angular</a:t>
            </a:r>
            <a:endParaRPr/>
          </a:p>
        </p:txBody>
      </p:sp>
      <p:sp>
        <p:nvSpPr>
          <p:cNvPr id="574" name="Google Shape;574;p74"/>
          <p:cNvSpPr/>
          <p:nvPr/>
        </p:nvSpPr>
        <p:spPr>
          <a:xfrm>
            <a:off x="2796300" y="3601525"/>
            <a:ext cx="3863100" cy="1096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C</a:t>
            </a:r>
            <a:r>
              <a:rPr lang="en-GB" sz="4800"/>
              <a:t>omponents</a:t>
            </a:r>
            <a:endParaRPr sz="4800"/>
          </a:p>
        </p:txBody>
      </p:sp>
      <p:sp>
        <p:nvSpPr>
          <p:cNvPr id="575" name="Google Shape;575;p74"/>
          <p:cNvSpPr/>
          <p:nvPr/>
        </p:nvSpPr>
        <p:spPr>
          <a:xfrm>
            <a:off x="660975" y="445775"/>
            <a:ext cx="3497100" cy="1096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Models</a:t>
            </a:r>
            <a:endParaRPr sz="4800"/>
          </a:p>
        </p:txBody>
      </p:sp>
      <p:sp>
        <p:nvSpPr>
          <p:cNvPr id="576" name="Google Shape;576;p74"/>
          <p:cNvSpPr/>
          <p:nvPr/>
        </p:nvSpPr>
        <p:spPr>
          <a:xfrm>
            <a:off x="5206800" y="445775"/>
            <a:ext cx="3497100" cy="1096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Controllers</a:t>
            </a:r>
            <a:endParaRPr sz="48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"/>
                                        <p:tgtEl>
                                          <p:spTgt spid="5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5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"/>
                                        <p:tgtEl>
                                          <p:spTgt spid="5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75"/>
          <p:cNvSpPr txBox="1"/>
          <p:nvPr>
            <p:ph type="title"/>
          </p:nvPr>
        </p:nvSpPr>
        <p:spPr>
          <a:xfrm>
            <a:off x="311700" y="111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Demo App: Closer Look</a:t>
            </a:r>
            <a:endParaRPr sz="6000"/>
          </a:p>
        </p:txBody>
      </p:sp>
      <p:sp>
        <p:nvSpPr>
          <p:cNvPr id="582" name="Google Shape;582;p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583" name="Google Shape;583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1288" y="1069725"/>
            <a:ext cx="6701412" cy="452243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Google Shape;584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21288" y="1521968"/>
            <a:ext cx="6701413" cy="1301247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Google Shape;585;p75"/>
          <p:cNvPicPr preferRelativeResize="0"/>
          <p:nvPr/>
        </p:nvPicPr>
        <p:blipFill rotWithShape="1">
          <a:blip r:embed="rId5">
            <a:alphaModFix/>
          </a:blip>
          <a:srcRect b="14317" l="0" r="0" t="0"/>
          <a:stretch/>
        </p:blipFill>
        <p:spPr>
          <a:xfrm>
            <a:off x="1221288" y="2823206"/>
            <a:ext cx="6701413" cy="515342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" name="Google Shape;586;p7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21288" y="3344915"/>
            <a:ext cx="6701414" cy="13183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7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How would we test that?</a:t>
            </a:r>
            <a:endParaRPr sz="6000"/>
          </a:p>
        </p:txBody>
      </p:sp>
      <p:sp>
        <p:nvSpPr>
          <p:cNvPr id="592" name="Google Shape;592;p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77"/>
          <p:cNvSpPr txBox="1"/>
          <p:nvPr>
            <p:ph type="title"/>
          </p:nvPr>
        </p:nvSpPr>
        <p:spPr>
          <a:xfrm>
            <a:off x="311700" y="-66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Test Pyramid</a:t>
            </a:r>
            <a:endParaRPr sz="6000"/>
          </a:p>
        </p:txBody>
      </p:sp>
      <p:pic>
        <p:nvPicPr>
          <p:cNvPr id="598" name="Google Shape;598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9838" y="1108275"/>
            <a:ext cx="4524323" cy="3920324"/>
          </a:xfrm>
          <a:prstGeom prst="rect">
            <a:avLst/>
          </a:prstGeom>
          <a:noFill/>
          <a:ln>
            <a:noFill/>
          </a:ln>
        </p:spPr>
      </p:pic>
      <p:sp>
        <p:nvSpPr>
          <p:cNvPr id="599" name="Google Shape;599;p77"/>
          <p:cNvSpPr/>
          <p:nvPr/>
        </p:nvSpPr>
        <p:spPr>
          <a:xfrm>
            <a:off x="7202625" y="1108275"/>
            <a:ext cx="1766100" cy="4860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↑ Fidelity</a:t>
            </a:r>
            <a:endParaRPr sz="3000"/>
          </a:p>
        </p:txBody>
      </p:sp>
      <p:sp>
        <p:nvSpPr>
          <p:cNvPr id="600" name="Google Shape;600;p77"/>
          <p:cNvSpPr/>
          <p:nvPr/>
        </p:nvSpPr>
        <p:spPr>
          <a:xfrm>
            <a:off x="7202625" y="1680475"/>
            <a:ext cx="1766100" cy="4860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↓ Speed</a:t>
            </a:r>
            <a:endParaRPr sz="3000"/>
          </a:p>
        </p:txBody>
      </p:sp>
      <p:sp>
        <p:nvSpPr>
          <p:cNvPr id="601" name="Google Shape;601;p77"/>
          <p:cNvSpPr/>
          <p:nvPr/>
        </p:nvSpPr>
        <p:spPr>
          <a:xfrm>
            <a:off x="7202625" y="2252675"/>
            <a:ext cx="1766100" cy="4860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↑ Cost</a:t>
            </a:r>
            <a:endParaRPr sz="3000"/>
          </a:p>
        </p:txBody>
      </p:sp>
      <p:sp>
        <p:nvSpPr>
          <p:cNvPr id="602" name="Google Shape;602;p77"/>
          <p:cNvSpPr/>
          <p:nvPr/>
        </p:nvSpPr>
        <p:spPr>
          <a:xfrm>
            <a:off x="185825" y="3397075"/>
            <a:ext cx="1766400" cy="4860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↓ Fidelity</a:t>
            </a:r>
            <a:endParaRPr sz="3000"/>
          </a:p>
        </p:txBody>
      </p:sp>
      <p:sp>
        <p:nvSpPr>
          <p:cNvPr id="603" name="Google Shape;603;p77"/>
          <p:cNvSpPr/>
          <p:nvPr/>
        </p:nvSpPr>
        <p:spPr>
          <a:xfrm>
            <a:off x="185825" y="3969275"/>
            <a:ext cx="1766100" cy="4860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↑ Speed</a:t>
            </a:r>
            <a:endParaRPr sz="3000"/>
          </a:p>
        </p:txBody>
      </p:sp>
      <p:sp>
        <p:nvSpPr>
          <p:cNvPr id="604" name="Google Shape;604;p77"/>
          <p:cNvSpPr/>
          <p:nvPr/>
        </p:nvSpPr>
        <p:spPr>
          <a:xfrm>
            <a:off x="185975" y="4541475"/>
            <a:ext cx="1766100" cy="4860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↓ Cost</a:t>
            </a:r>
            <a:endParaRPr sz="3000"/>
          </a:p>
        </p:txBody>
      </p:sp>
      <p:pic>
        <p:nvPicPr>
          <p:cNvPr id="605" name="Google Shape;605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09837" y="1108275"/>
            <a:ext cx="4506025" cy="3904469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p7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09837" y="1108275"/>
            <a:ext cx="4524299" cy="3920303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7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09851" y="1108275"/>
            <a:ext cx="4506025" cy="3904482"/>
          </a:xfrm>
          <a:prstGeom prst="rect">
            <a:avLst/>
          </a:prstGeom>
          <a:noFill/>
          <a:ln>
            <a:noFill/>
          </a:ln>
        </p:spPr>
      </p:pic>
      <p:sp>
        <p:nvSpPr>
          <p:cNvPr id="608" name="Google Shape;608;p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7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Do we have to use WebdriverJs?</a:t>
            </a:r>
            <a:endParaRPr sz="6000"/>
          </a:p>
        </p:txBody>
      </p:sp>
      <p:sp>
        <p:nvSpPr>
          <p:cNvPr id="614" name="Google Shape;614;p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15" name="Google Shape;615;p78"/>
          <p:cNvSpPr txBox="1"/>
          <p:nvPr/>
        </p:nvSpPr>
        <p:spPr>
          <a:xfrm>
            <a:off x="3036450" y="2069700"/>
            <a:ext cx="3071100" cy="100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>
                <a:solidFill>
                  <a:schemeClr val="dk1"/>
                </a:solidFill>
              </a:rPr>
              <a:t>No!</a:t>
            </a:r>
            <a:endParaRPr sz="60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"/>
                                        <p:tgtEl>
                                          <p:spTgt spid="6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6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79"/>
          <p:cNvSpPr txBox="1"/>
          <p:nvPr>
            <p:ph type="title"/>
          </p:nvPr>
        </p:nvSpPr>
        <p:spPr>
          <a:xfrm>
            <a:off x="311700" y="1758375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Protractor</a:t>
            </a:r>
            <a:endParaRPr sz="6000"/>
          </a:p>
        </p:txBody>
      </p:sp>
      <p:sp>
        <p:nvSpPr>
          <p:cNvPr id="621" name="Google Shape;621;p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22" name="Google Shape;622;p79"/>
          <p:cNvSpPr txBox="1"/>
          <p:nvPr>
            <p:ph type="title"/>
          </p:nvPr>
        </p:nvSpPr>
        <p:spPr>
          <a:xfrm>
            <a:off x="464100" y="2495325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/>
              <a:t>E2E Test Framework for Angular Apps</a:t>
            </a:r>
            <a:endParaRPr sz="36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80"/>
          <p:cNvSpPr txBox="1"/>
          <p:nvPr>
            <p:ph type="title"/>
          </p:nvPr>
        </p:nvSpPr>
        <p:spPr>
          <a:xfrm>
            <a:off x="311700" y="193625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Protractor</a:t>
            </a:r>
            <a:endParaRPr sz="6000"/>
          </a:p>
        </p:txBody>
      </p:sp>
      <p:sp>
        <p:nvSpPr>
          <p:cNvPr id="628" name="Google Shape;628;p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629" name="Google Shape;629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450" y="1434188"/>
            <a:ext cx="8213101" cy="2830273"/>
          </a:xfrm>
          <a:prstGeom prst="rect">
            <a:avLst/>
          </a:prstGeom>
          <a:noFill/>
          <a:ln>
            <a:noFill/>
          </a:ln>
        </p:spPr>
      </p:pic>
      <p:sp>
        <p:nvSpPr>
          <p:cNvPr id="630" name="Google Shape;630;p8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Protractor</a:t>
            </a:r>
            <a:endParaRPr sz="6000"/>
          </a:p>
        </p:txBody>
      </p:sp>
      <p:sp>
        <p:nvSpPr>
          <p:cNvPr id="631" name="Google Shape;631;p80"/>
          <p:cNvSpPr txBox="1"/>
          <p:nvPr>
            <p:ph type="title"/>
          </p:nvPr>
        </p:nvSpPr>
        <p:spPr>
          <a:xfrm>
            <a:off x="215100" y="4447225"/>
            <a:ext cx="8928900" cy="60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From “Protractor.org”</a:t>
            </a:r>
            <a:endParaRPr sz="1800"/>
          </a:p>
        </p:txBody>
      </p:sp>
      <p:sp>
        <p:nvSpPr>
          <p:cNvPr id="632" name="Google Shape;632;p80"/>
          <p:cNvSpPr/>
          <p:nvPr/>
        </p:nvSpPr>
        <p:spPr>
          <a:xfrm>
            <a:off x="5623325" y="1365975"/>
            <a:ext cx="3168600" cy="2966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3" name="Google Shape;633;p80"/>
          <p:cNvSpPr/>
          <p:nvPr/>
        </p:nvSpPr>
        <p:spPr>
          <a:xfrm>
            <a:off x="3442450" y="1369150"/>
            <a:ext cx="5349600" cy="2966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"/>
                                        <p:tgtEl>
                                          <p:spTgt spid="6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6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8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E2E Tests:</a:t>
            </a:r>
            <a:endParaRPr sz="6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General Complexity</a:t>
            </a:r>
            <a:endParaRPr sz="6000"/>
          </a:p>
        </p:txBody>
      </p:sp>
      <p:sp>
        <p:nvSpPr>
          <p:cNvPr id="639" name="Google Shape;639;p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40" name="Google Shape;640;p81"/>
          <p:cNvSpPr/>
          <p:nvPr/>
        </p:nvSpPr>
        <p:spPr>
          <a:xfrm>
            <a:off x="726550" y="193150"/>
            <a:ext cx="3432000" cy="149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Selectors</a:t>
            </a:r>
            <a:endParaRPr sz="4800"/>
          </a:p>
        </p:txBody>
      </p:sp>
      <p:sp>
        <p:nvSpPr>
          <p:cNvPr id="641" name="Google Shape;641;p81"/>
          <p:cNvSpPr/>
          <p:nvPr/>
        </p:nvSpPr>
        <p:spPr>
          <a:xfrm>
            <a:off x="4595000" y="193150"/>
            <a:ext cx="3755700" cy="149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Locator Strategy</a:t>
            </a:r>
            <a:endParaRPr sz="4800"/>
          </a:p>
        </p:txBody>
      </p:sp>
      <p:sp>
        <p:nvSpPr>
          <p:cNvPr id="642" name="Google Shape;642;p81"/>
          <p:cNvSpPr/>
          <p:nvPr/>
        </p:nvSpPr>
        <p:spPr>
          <a:xfrm>
            <a:off x="726550" y="3508550"/>
            <a:ext cx="3432000" cy="149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Test Flows</a:t>
            </a:r>
            <a:endParaRPr sz="4800"/>
          </a:p>
        </p:txBody>
      </p:sp>
      <p:sp>
        <p:nvSpPr>
          <p:cNvPr id="643" name="Google Shape;643;p81"/>
          <p:cNvSpPr/>
          <p:nvPr/>
        </p:nvSpPr>
        <p:spPr>
          <a:xfrm>
            <a:off x="4904150" y="3508550"/>
            <a:ext cx="3432000" cy="149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SPA Types</a:t>
            </a:r>
            <a:endParaRPr sz="4800"/>
          </a:p>
        </p:txBody>
      </p:sp>
      <p:sp>
        <p:nvSpPr>
          <p:cNvPr id="644" name="Google Shape;644;p81"/>
          <p:cNvSpPr txBox="1"/>
          <p:nvPr/>
        </p:nvSpPr>
        <p:spPr>
          <a:xfrm>
            <a:off x="2017500" y="1875750"/>
            <a:ext cx="5109000" cy="139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>
                <a:solidFill>
                  <a:schemeClr val="dk1"/>
                </a:solidFill>
              </a:rPr>
              <a:t>Protractor</a:t>
            </a:r>
            <a:endParaRPr sz="6000">
              <a:solidFill>
                <a:schemeClr val="dk1"/>
              </a:solidFill>
            </a:endParaRPr>
          </a:p>
        </p:txBody>
      </p:sp>
      <p:sp>
        <p:nvSpPr>
          <p:cNvPr id="645" name="Google Shape;645;p81"/>
          <p:cNvSpPr/>
          <p:nvPr/>
        </p:nvSpPr>
        <p:spPr>
          <a:xfrm>
            <a:off x="4595000" y="193150"/>
            <a:ext cx="3755700" cy="14964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Locator Strategy</a:t>
            </a:r>
            <a:endParaRPr sz="4800"/>
          </a:p>
        </p:txBody>
      </p:sp>
      <p:sp>
        <p:nvSpPr>
          <p:cNvPr id="646" name="Google Shape;646;p81"/>
          <p:cNvSpPr/>
          <p:nvPr/>
        </p:nvSpPr>
        <p:spPr>
          <a:xfrm>
            <a:off x="726550" y="3508550"/>
            <a:ext cx="3432000" cy="14964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Test Flows</a:t>
            </a:r>
            <a:endParaRPr sz="4800"/>
          </a:p>
        </p:txBody>
      </p:sp>
      <p:sp>
        <p:nvSpPr>
          <p:cNvPr id="647" name="Google Shape;647;p81"/>
          <p:cNvSpPr/>
          <p:nvPr/>
        </p:nvSpPr>
        <p:spPr>
          <a:xfrm>
            <a:off x="4904150" y="3508550"/>
            <a:ext cx="3432000" cy="14964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SPA Types</a:t>
            </a:r>
            <a:endParaRPr sz="4800"/>
          </a:p>
        </p:txBody>
      </p:sp>
      <p:sp>
        <p:nvSpPr>
          <p:cNvPr id="648" name="Google Shape;648;p81"/>
          <p:cNvSpPr/>
          <p:nvPr/>
        </p:nvSpPr>
        <p:spPr>
          <a:xfrm>
            <a:off x="726550" y="193150"/>
            <a:ext cx="3432000" cy="149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Element Bindings</a:t>
            </a:r>
            <a:endParaRPr sz="4800"/>
          </a:p>
        </p:txBody>
      </p:sp>
      <p:sp>
        <p:nvSpPr>
          <p:cNvPr id="649" name="Google Shape;649;p81"/>
          <p:cNvSpPr/>
          <p:nvPr/>
        </p:nvSpPr>
        <p:spPr>
          <a:xfrm>
            <a:off x="4595000" y="193150"/>
            <a:ext cx="3755700" cy="149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Locator Strategy</a:t>
            </a:r>
            <a:endParaRPr sz="4800"/>
          </a:p>
        </p:txBody>
      </p:sp>
      <p:sp>
        <p:nvSpPr>
          <p:cNvPr id="650" name="Google Shape;650;p81"/>
          <p:cNvSpPr/>
          <p:nvPr/>
        </p:nvSpPr>
        <p:spPr>
          <a:xfrm>
            <a:off x="4595000" y="193150"/>
            <a:ext cx="4050300" cy="149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By Repeaters</a:t>
            </a:r>
            <a:endParaRPr sz="4800"/>
          </a:p>
        </p:txBody>
      </p:sp>
      <p:sp>
        <p:nvSpPr>
          <p:cNvPr id="651" name="Google Shape;651;p81"/>
          <p:cNvSpPr/>
          <p:nvPr/>
        </p:nvSpPr>
        <p:spPr>
          <a:xfrm>
            <a:off x="726550" y="3508550"/>
            <a:ext cx="3432000" cy="149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Test Flows</a:t>
            </a:r>
            <a:endParaRPr sz="4800"/>
          </a:p>
        </p:txBody>
      </p:sp>
      <p:sp>
        <p:nvSpPr>
          <p:cNvPr id="652" name="Google Shape;652;p81"/>
          <p:cNvSpPr/>
          <p:nvPr/>
        </p:nvSpPr>
        <p:spPr>
          <a:xfrm>
            <a:off x="726550" y="3508550"/>
            <a:ext cx="3755700" cy="149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Application State Aware</a:t>
            </a:r>
            <a:endParaRPr sz="4800"/>
          </a:p>
        </p:txBody>
      </p:sp>
      <p:sp>
        <p:nvSpPr>
          <p:cNvPr id="653" name="Google Shape;653;p81"/>
          <p:cNvSpPr/>
          <p:nvPr/>
        </p:nvSpPr>
        <p:spPr>
          <a:xfrm>
            <a:off x="4904150" y="3508550"/>
            <a:ext cx="3432000" cy="149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SPA Types</a:t>
            </a:r>
            <a:endParaRPr sz="4800"/>
          </a:p>
        </p:txBody>
      </p:sp>
      <p:sp>
        <p:nvSpPr>
          <p:cNvPr id="654" name="Google Shape;654;p81"/>
          <p:cNvSpPr/>
          <p:nvPr/>
        </p:nvSpPr>
        <p:spPr>
          <a:xfrm>
            <a:off x="4904150" y="3508550"/>
            <a:ext cx="3432000" cy="149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Angular Oriented</a:t>
            </a:r>
            <a:endParaRPr sz="48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"/>
                                        <p:tgtEl>
                                          <p:spTgt spid="6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6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82"/>
          <p:cNvSpPr txBox="1"/>
          <p:nvPr>
            <p:ph type="title"/>
          </p:nvPr>
        </p:nvSpPr>
        <p:spPr>
          <a:xfrm>
            <a:off x="311700" y="40475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Example</a:t>
            </a:r>
            <a:r>
              <a:rPr lang="en-GB" sz="6000"/>
              <a:t>: Protractor</a:t>
            </a:r>
            <a:endParaRPr sz="6000"/>
          </a:p>
        </p:txBody>
      </p:sp>
      <p:sp>
        <p:nvSpPr>
          <p:cNvPr id="660" name="Google Shape;660;p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661" name="Google Shape;661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250" y="1133025"/>
            <a:ext cx="7045568" cy="1429177"/>
          </a:xfrm>
          <a:prstGeom prst="rect">
            <a:avLst/>
          </a:prstGeom>
          <a:noFill/>
          <a:ln>
            <a:noFill/>
          </a:ln>
        </p:spPr>
      </p:pic>
      <p:pic>
        <p:nvPicPr>
          <p:cNvPr id="662" name="Google Shape;662;p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5250" y="1133025"/>
            <a:ext cx="7421666" cy="2356889"/>
          </a:xfrm>
          <a:prstGeom prst="rect">
            <a:avLst/>
          </a:prstGeom>
          <a:noFill/>
          <a:ln>
            <a:noFill/>
          </a:ln>
        </p:spPr>
      </p:pic>
      <p:pic>
        <p:nvPicPr>
          <p:cNvPr id="663" name="Google Shape;663;p8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5250" y="1133025"/>
            <a:ext cx="8157650" cy="2727131"/>
          </a:xfrm>
          <a:prstGeom prst="rect">
            <a:avLst/>
          </a:prstGeom>
          <a:noFill/>
          <a:ln>
            <a:noFill/>
          </a:ln>
        </p:spPr>
      </p:pic>
      <p:pic>
        <p:nvPicPr>
          <p:cNvPr id="664" name="Google Shape;664;p8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5250" y="1133025"/>
            <a:ext cx="8157641" cy="2847492"/>
          </a:xfrm>
          <a:prstGeom prst="rect">
            <a:avLst/>
          </a:prstGeom>
          <a:noFill/>
          <a:ln>
            <a:noFill/>
          </a:ln>
        </p:spPr>
      </p:pic>
      <p:pic>
        <p:nvPicPr>
          <p:cNvPr id="665" name="Google Shape;665;p8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85250" y="1133027"/>
            <a:ext cx="8157640" cy="3189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8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Angular is great</a:t>
            </a:r>
            <a:endParaRPr sz="6000"/>
          </a:p>
        </p:txBody>
      </p:sp>
      <p:sp>
        <p:nvSpPr>
          <p:cNvPr id="671" name="Google Shape;671;p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72" name="Google Shape;672;p83"/>
          <p:cNvSpPr txBox="1"/>
          <p:nvPr/>
        </p:nvSpPr>
        <p:spPr>
          <a:xfrm>
            <a:off x="3059475" y="107175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>
                <a:solidFill>
                  <a:schemeClr val="dk1"/>
                </a:solidFill>
              </a:rPr>
              <a:t>But</a:t>
            </a:r>
            <a:endParaRPr sz="60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"/>
                                        <p:tgtEl>
                                          <p:spTgt spid="6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6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46" name="Google Shape;14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4400" y="927800"/>
            <a:ext cx="5855200" cy="4129025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30"/>
          <p:cNvSpPr txBox="1"/>
          <p:nvPr>
            <p:ph type="title"/>
          </p:nvPr>
        </p:nvSpPr>
        <p:spPr>
          <a:xfrm>
            <a:off x="92850" y="0"/>
            <a:ext cx="89583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Example App</a:t>
            </a:r>
            <a:endParaRPr sz="60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8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There are Many More Front-End Frameworks...</a:t>
            </a:r>
            <a:endParaRPr/>
          </a:p>
        </p:txBody>
      </p:sp>
      <p:sp>
        <p:nvSpPr>
          <p:cNvPr id="678" name="Google Shape;678;p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79" name="Google Shape;679;p84"/>
          <p:cNvSpPr/>
          <p:nvPr/>
        </p:nvSpPr>
        <p:spPr>
          <a:xfrm>
            <a:off x="801700" y="563675"/>
            <a:ext cx="3059100" cy="1052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React</a:t>
            </a:r>
            <a:endParaRPr sz="4800"/>
          </a:p>
        </p:txBody>
      </p:sp>
      <p:sp>
        <p:nvSpPr>
          <p:cNvPr id="680" name="Google Shape;680;p84"/>
          <p:cNvSpPr/>
          <p:nvPr/>
        </p:nvSpPr>
        <p:spPr>
          <a:xfrm>
            <a:off x="5413375" y="563675"/>
            <a:ext cx="3059100" cy="1052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Vue</a:t>
            </a:r>
            <a:endParaRPr sz="4800"/>
          </a:p>
        </p:txBody>
      </p:sp>
      <p:sp>
        <p:nvSpPr>
          <p:cNvPr id="681" name="Google Shape;681;p84"/>
          <p:cNvSpPr/>
          <p:nvPr/>
        </p:nvSpPr>
        <p:spPr>
          <a:xfrm>
            <a:off x="801700" y="3611125"/>
            <a:ext cx="3059100" cy="1052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Ember</a:t>
            </a:r>
            <a:endParaRPr sz="4800"/>
          </a:p>
        </p:txBody>
      </p:sp>
      <p:sp>
        <p:nvSpPr>
          <p:cNvPr id="682" name="Google Shape;682;p84"/>
          <p:cNvSpPr/>
          <p:nvPr/>
        </p:nvSpPr>
        <p:spPr>
          <a:xfrm>
            <a:off x="5413375" y="3611125"/>
            <a:ext cx="3059100" cy="1052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Backbone</a:t>
            </a:r>
            <a:endParaRPr sz="48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85"/>
          <p:cNvSpPr txBox="1"/>
          <p:nvPr>
            <p:ph type="title"/>
          </p:nvPr>
        </p:nvSpPr>
        <p:spPr>
          <a:xfrm>
            <a:off x="273825" y="2150850"/>
            <a:ext cx="85584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Protractor + React</a:t>
            </a:r>
            <a:endParaRPr sz="6000"/>
          </a:p>
        </p:txBody>
      </p:sp>
      <p:sp>
        <p:nvSpPr>
          <p:cNvPr id="688" name="Google Shape;688;p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89" name="Google Shape;689;p85"/>
          <p:cNvSpPr txBox="1"/>
          <p:nvPr>
            <p:ph type="title"/>
          </p:nvPr>
        </p:nvSpPr>
        <p:spPr>
          <a:xfrm>
            <a:off x="273825" y="63700"/>
            <a:ext cx="85584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Protractor + React</a:t>
            </a:r>
            <a:endParaRPr sz="6000"/>
          </a:p>
        </p:txBody>
      </p:sp>
      <p:pic>
        <p:nvPicPr>
          <p:cNvPr id="690" name="Google Shape;690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3525" y="1990725"/>
            <a:ext cx="7239000" cy="116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"/>
                                        <p:tgtEl>
                                          <p:spTgt spid="6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6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86"/>
          <p:cNvSpPr txBox="1"/>
          <p:nvPr>
            <p:ph type="title"/>
          </p:nvPr>
        </p:nvSpPr>
        <p:spPr>
          <a:xfrm>
            <a:off x="500550" y="2115825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Protractor + React</a:t>
            </a:r>
            <a:endParaRPr sz="6000"/>
          </a:p>
        </p:txBody>
      </p:sp>
      <p:sp>
        <p:nvSpPr>
          <p:cNvPr id="696" name="Google Shape;696;p8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Conclusion</a:t>
            </a:r>
            <a:endParaRPr sz="6000"/>
          </a:p>
        </p:txBody>
      </p:sp>
      <p:sp>
        <p:nvSpPr>
          <p:cNvPr id="697" name="Google Shape;697;p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cxnSp>
        <p:nvCxnSpPr>
          <p:cNvPr id="698" name="Google Shape;698;p86"/>
          <p:cNvCxnSpPr/>
          <p:nvPr/>
        </p:nvCxnSpPr>
        <p:spPr>
          <a:xfrm>
            <a:off x="2535300" y="1785225"/>
            <a:ext cx="4684800" cy="15030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99" name="Google Shape;699;p86"/>
          <p:cNvCxnSpPr/>
          <p:nvPr/>
        </p:nvCxnSpPr>
        <p:spPr>
          <a:xfrm flipH="1" rot="10800000">
            <a:off x="2535300" y="1764375"/>
            <a:ext cx="4451100" cy="15447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"/>
                                        <p:tgtEl>
                                          <p:spTgt spid="6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6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8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What’s Next?</a:t>
            </a:r>
            <a:endParaRPr sz="6000"/>
          </a:p>
        </p:txBody>
      </p:sp>
      <p:sp>
        <p:nvSpPr>
          <p:cNvPr id="705" name="Google Shape;705;p8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706" name="Google Shape;706;p87"/>
          <p:cNvSpPr txBox="1"/>
          <p:nvPr>
            <p:ph type="title"/>
          </p:nvPr>
        </p:nvSpPr>
        <p:spPr>
          <a:xfrm>
            <a:off x="379150" y="224560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Non-Selenium </a:t>
            </a:r>
            <a:endParaRPr sz="6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UI Test Frameworks</a:t>
            </a:r>
            <a:endParaRPr sz="6000"/>
          </a:p>
        </p:txBody>
      </p:sp>
      <p:sp>
        <p:nvSpPr>
          <p:cNvPr id="707" name="Google Shape;707;p87"/>
          <p:cNvSpPr/>
          <p:nvPr/>
        </p:nvSpPr>
        <p:spPr>
          <a:xfrm>
            <a:off x="2785750" y="355350"/>
            <a:ext cx="3707400" cy="1291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TestCafe</a:t>
            </a:r>
            <a:endParaRPr sz="4800"/>
          </a:p>
        </p:txBody>
      </p:sp>
      <p:sp>
        <p:nvSpPr>
          <p:cNvPr id="708" name="Google Shape;708;p87"/>
          <p:cNvSpPr/>
          <p:nvPr/>
        </p:nvSpPr>
        <p:spPr>
          <a:xfrm>
            <a:off x="2718300" y="3686450"/>
            <a:ext cx="3707400" cy="1291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Cypress.io</a:t>
            </a:r>
            <a:endParaRPr sz="48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7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8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What have we </a:t>
            </a:r>
            <a:endParaRPr sz="6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learned so far?</a:t>
            </a:r>
            <a:endParaRPr sz="6000"/>
          </a:p>
        </p:txBody>
      </p:sp>
      <p:sp>
        <p:nvSpPr>
          <p:cNvPr id="714" name="Google Shape;714;p8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715" name="Google Shape;715;p88"/>
          <p:cNvSpPr/>
          <p:nvPr/>
        </p:nvSpPr>
        <p:spPr>
          <a:xfrm>
            <a:off x="698825" y="237075"/>
            <a:ext cx="2992800" cy="1333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Handling Waits</a:t>
            </a:r>
            <a:endParaRPr sz="4800"/>
          </a:p>
        </p:txBody>
      </p:sp>
      <p:sp>
        <p:nvSpPr>
          <p:cNvPr id="716" name="Google Shape;716;p88"/>
          <p:cNvSpPr/>
          <p:nvPr/>
        </p:nvSpPr>
        <p:spPr>
          <a:xfrm>
            <a:off x="879125" y="3573225"/>
            <a:ext cx="2812500" cy="1333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RTD</a:t>
            </a:r>
            <a:endParaRPr sz="4800"/>
          </a:p>
        </p:txBody>
      </p:sp>
      <p:sp>
        <p:nvSpPr>
          <p:cNvPr id="717" name="Google Shape;717;p88"/>
          <p:cNvSpPr/>
          <p:nvPr/>
        </p:nvSpPr>
        <p:spPr>
          <a:xfrm>
            <a:off x="4768575" y="237075"/>
            <a:ext cx="2992800" cy="1333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Parallel Execution</a:t>
            </a:r>
            <a:endParaRPr sz="4800"/>
          </a:p>
        </p:txBody>
      </p:sp>
      <p:sp>
        <p:nvSpPr>
          <p:cNvPr id="718" name="Google Shape;718;p88"/>
          <p:cNvSpPr/>
          <p:nvPr/>
        </p:nvSpPr>
        <p:spPr>
          <a:xfrm>
            <a:off x="4768575" y="3573225"/>
            <a:ext cx="2992800" cy="1333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Recorder</a:t>
            </a:r>
            <a:endParaRPr sz="4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&amp; IDE</a:t>
            </a:r>
            <a:endParaRPr sz="4800"/>
          </a:p>
        </p:txBody>
      </p:sp>
      <p:sp>
        <p:nvSpPr>
          <p:cNvPr id="719" name="Google Shape;719;p88"/>
          <p:cNvSpPr txBox="1"/>
          <p:nvPr>
            <p:ph type="title"/>
          </p:nvPr>
        </p:nvSpPr>
        <p:spPr>
          <a:xfrm>
            <a:off x="430225" y="2089875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Patterns. </a:t>
            </a:r>
            <a:endParaRPr sz="6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Patterns everywhere</a:t>
            </a:r>
            <a:endParaRPr sz="60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7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1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1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8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725" name="Google Shape;725;p89"/>
          <p:cNvSpPr txBox="1"/>
          <p:nvPr>
            <p:ph type="title"/>
          </p:nvPr>
        </p:nvSpPr>
        <p:spPr>
          <a:xfrm>
            <a:off x="379150" y="224560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Non-Selenium </a:t>
            </a:r>
            <a:endParaRPr sz="6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UI Test Frameworks</a:t>
            </a:r>
            <a:endParaRPr sz="6000"/>
          </a:p>
        </p:txBody>
      </p:sp>
      <p:sp>
        <p:nvSpPr>
          <p:cNvPr id="726" name="Google Shape;726;p89"/>
          <p:cNvSpPr/>
          <p:nvPr/>
        </p:nvSpPr>
        <p:spPr>
          <a:xfrm>
            <a:off x="2785750" y="355350"/>
            <a:ext cx="3707400" cy="1291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TestCafe</a:t>
            </a:r>
            <a:endParaRPr sz="4800"/>
          </a:p>
        </p:txBody>
      </p:sp>
      <p:sp>
        <p:nvSpPr>
          <p:cNvPr id="727" name="Google Shape;727;p89"/>
          <p:cNvSpPr/>
          <p:nvPr/>
        </p:nvSpPr>
        <p:spPr>
          <a:xfrm>
            <a:off x="2718300" y="3686450"/>
            <a:ext cx="3707400" cy="1291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Cypress.io</a:t>
            </a:r>
            <a:endParaRPr sz="4800"/>
          </a:p>
        </p:txBody>
      </p:sp>
      <p:sp>
        <p:nvSpPr>
          <p:cNvPr id="728" name="Google Shape;728;p89"/>
          <p:cNvSpPr/>
          <p:nvPr/>
        </p:nvSpPr>
        <p:spPr>
          <a:xfrm>
            <a:off x="2718300" y="3686450"/>
            <a:ext cx="3707400" cy="12912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Cypress.io</a:t>
            </a:r>
            <a:endParaRPr sz="48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9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Common Patterns</a:t>
            </a:r>
            <a:endParaRPr sz="6000"/>
          </a:p>
        </p:txBody>
      </p:sp>
      <p:sp>
        <p:nvSpPr>
          <p:cNvPr id="734" name="Google Shape;734;p9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735" name="Google Shape;735;p90"/>
          <p:cNvSpPr/>
          <p:nvPr/>
        </p:nvSpPr>
        <p:spPr>
          <a:xfrm>
            <a:off x="698825" y="237075"/>
            <a:ext cx="2992800" cy="1333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Handling Waits</a:t>
            </a:r>
            <a:endParaRPr sz="4800"/>
          </a:p>
        </p:txBody>
      </p:sp>
      <p:sp>
        <p:nvSpPr>
          <p:cNvPr id="736" name="Google Shape;736;p90"/>
          <p:cNvSpPr/>
          <p:nvPr/>
        </p:nvSpPr>
        <p:spPr>
          <a:xfrm>
            <a:off x="879125" y="3573225"/>
            <a:ext cx="2812500" cy="1333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RTD</a:t>
            </a:r>
            <a:endParaRPr sz="4800"/>
          </a:p>
        </p:txBody>
      </p:sp>
      <p:sp>
        <p:nvSpPr>
          <p:cNvPr id="737" name="Google Shape;737;p90"/>
          <p:cNvSpPr/>
          <p:nvPr/>
        </p:nvSpPr>
        <p:spPr>
          <a:xfrm>
            <a:off x="4768575" y="237075"/>
            <a:ext cx="2992800" cy="1333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Parallel Execution</a:t>
            </a:r>
            <a:endParaRPr sz="4800"/>
          </a:p>
        </p:txBody>
      </p:sp>
      <p:sp>
        <p:nvSpPr>
          <p:cNvPr id="738" name="Google Shape;738;p90"/>
          <p:cNvSpPr/>
          <p:nvPr/>
        </p:nvSpPr>
        <p:spPr>
          <a:xfrm>
            <a:off x="4768575" y="3573225"/>
            <a:ext cx="2992800" cy="1333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Recorder</a:t>
            </a:r>
            <a:endParaRPr sz="4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&amp; IDE</a:t>
            </a:r>
            <a:endParaRPr sz="4800"/>
          </a:p>
        </p:txBody>
      </p:sp>
      <p:sp>
        <p:nvSpPr>
          <p:cNvPr id="739" name="Google Shape;739;p90"/>
          <p:cNvSpPr txBox="1"/>
          <p:nvPr>
            <p:ph type="title"/>
          </p:nvPr>
        </p:nvSpPr>
        <p:spPr>
          <a:xfrm>
            <a:off x="3896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TestCafe</a:t>
            </a:r>
            <a:endParaRPr sz="60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7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p91"/>
          <p:cNvSpPr txBox="1"/>
          <p:nvPr>
            <p:ph type="title"/>
          </p:nvPr>
        </p:nvSpPr>
        <p:spPr>
          <a:xfrm>
            <a:off x="37200" y="-16950"/>
            <a:ext cx="9069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TestCafe: Recorder &amp; IDE</a:t>
            </a:r>
            <a:endParaRPr sz="6000"/>
          </a:p>
        </p:txBody>
      </p:sp>
      <p:sp>
        <p:nvSpPr>
          <p:cNvPr id="745" name="Google Shape;745;p9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746" name="Google Shape;746;p91"/>
          <p:cNvSpPr txBox="1"/>
          <p:nvPr>
            <p:ph type="title"/>
          </p:nvPr>
        </p:nvSpPr>
        <p:spPr>
          <a:xfrm>
            <a:off x="1518900" y="2123750"/>
            <a:ext cx="61062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Recorder &amp; IDE</a:t>
            </a:r>
            <a:endParaRPr sz="6000"/>
          </a:p>
        </p:txBody>
      </p:sp>
      <p:sp>
        <p:nvSpPr>
          <p:cNvPr id="747" name="Google Shape;747;p91"/>
          <p:cNvSpPr txBox="1"/>
          <p:nvPr>
            <p:ph type="title"/>
          </p:nvPr>
        </p:nvSpPr>
        <p:spPr>
          <a:xfrm>
            <a:off x="558750" y="4515325"/>
            <a:ext cx="80265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Source: 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TestCafe by DevExpress, https://github.com/DevExpress/testcafe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748" name="Google Shape;748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0650" y="775338"/>
            <a:ext cx="5183826" cy="3887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7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92"/>
          <p:cNvSpPr txBox="1"/>
          <p:nvPr>
            <p:ph type="title"/>
          </p:nvPr>
        </p:nvSpPr>
        <p:spPr>
          <a:xfrm>
            <a:off x="500550" y="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TestCafe: Example</a:t>
            </a:r>
            <a:endParaRPr sz="6000"/>
          </a:p>
        </p:txBody>
      </p:sp>
      <p:sp>
        <p:nvSpPr>
          <p:cNvPr id="754" name="Google Shape;754;p9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755" name="Google Shape;755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4225" y="1056663"/>
            <a:ext cx="7133249" cy="1271500"/>
          </a:xfrm>
          <a:prstGeom prst="rect">
            <a:avLst/>
          </a:prstGeom>
          <a:noFill/>
          <a:ln>
            <a:noFill/>
          </a:ln>
        </p:spPr>
      </p:pic>
      <p:sp>
        <p:nvSpPr>
          <p:cNvPr id="756" name="Google Shape;756;p92"/>
          <p:cNvSpPr txBox="1"/>
          <p:nvPr>
            <p:ph type="title"/>
          </p:nvPr>
        </p:nvSpPr>
        <p:spPr>
          <a:xfrm>
            <a:off x="311700" y="2150838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TestCafe: Example</a:t>
            </a:r>
            <a:endParaRPr sz="6000"/>
          </a:p>
        </p:txBody>
      </p:sp>
      <p:sp>
        <p:nvSpPr>
          <p:cNvPr id="757" name="Google Shape;757;p92"/>
          <p:cNvSpPr txBox="1"/>
          <p:nvPr>
            <p:ph type="title"/>
          </p:nvPr>
        </p:nvSpPr>
        <p:spPr>
          <a:xfrm>
            <a:off x="558750" y="4515325"/>
            <a:ext cx="80265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Source: 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TestCafe by DevExpress, https://github.com/DevExpress/testcafe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758" name="Google Shape;758;p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94225" y="1056663"/>
            <a:ext cx="7133248" cy="2827171"/>
          </a:xfrm>
          <a:prstGeom prst="rect">
            <a:avLst/>
          </a:prstGeom>
          <a:noFill/>
          <a:ln>
            <a:noFill/>
          </a:ln>
        </p:spPr>
      </p:pic>
      <p:pic>
        <p:nvPicPr>
          <p:cNvPr id="759" name="Google Shape;759;p9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73775" y="1056663"/>
            <a:ext cx="7174149" cy="324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7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p9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765" name="Google Shape;765;p93"/>
          <p:cNvSpPr txBox="1"/>
          <p:nvPr>
            <p:ph type="title"/>
          </p:nvPr>
        </p:nvSpPr>
        <p:spPr>
          <a:xfrm>
            <a:off x="379150" y="224560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Non-Selenium </a:t>
            </a:r>
            <a:endParaRPr sz="6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UI Test Frameworks</a:t>
            </a:r>
            <a:endParaRPr sz="6000"/>
          </a:p>
        </p:txBody>
      </p:sp>
      <p:sp>
        <p:nvSpPr>
          <p:cNvPr id="766" name="Google Shape;766;p93"/>
          <p:cNvSpPr/>
          <p:nvPr/>
        </p:nvSpPr>
        <p:spPr>
          <a:xfrm>
            <a:off x="2785750" y="355350"/>
            <a:ext cx="3707400" cy="1291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TestCafe</a:t>
            </a:r>
            <a:endParaRPr sz="4800"/>
          </a:p>
        </p:txBody>
      </p:sp>
      <p:sp>
        <p:nvSpPr>
          <p:cNvPr id="767" name="Google Shape;767;p93"/>
          <p:cNvSpPr/>
          <p:nvPr/>
        </p:nvSpPr>
        <p:spPr>
          <a:xfrm>
            <a:off x="2718300" y="3686450"/>
            <a:ext cx="3707400" cy="1291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Cypress.io</a:t>
            </a:r>
            <a:endParaRPr sz="4800"/>
          </a:p>
        </p:txBody>
      </p:sp>
      <p:sp>
        <p:nvSpPr>
          <p:cNvPr id="768" name="Google Shape;768;p93"/>
          <p:cNvSpPr/>
          <p:nvPr/>
        </p:nvSpPr>
        <p:spPr>
          <a:xfrm>
            <a:off x="2718300" y="3686450"/>
            <a:ext cx="3707400" cy="12912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Cypress.io</a:t>
            </a:r>
            <a:endParaRPr sz="4800"/>
          </a:p>
        </p:txBody>
      </p:sp>
      <p:sp>
        <p:nvSpPr>
          <p:cNvPr id="769" name="Google Shape;769;p93"/>
          <p:cNvSpPr/>
          <p:nvPr/>
        </p:nvSpPr>
        <p:spPr>
          <a:xfrm>
            <a:off x="2785750" y="355350"/>
            <a:ext cx="3707400" cy="12912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TestCafe</a:t>
            </a:r>
            <a:endParaRPr sz="4800"/>
          </a:p>
        </p:txBody>
      </p:sp>
      <p:sp>
        <p:nvSpPr>
          <p:cNvPr id="770" name="Google Shape;770;p93"/>
          <p:cNvSpPr/>
          <p:nvPr/>
        </p:nvSpPr>
        <p:spPr>
          <a:xfrm>
            <a:off x="2718300" y="3686450"/>
            <a:ext cx="3707400" cy="1291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Cypress.io</a:t>
            </a:r>
            <a:endParaRPr sz="48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1"/>
          <p:cNvSpPr txBox="1"/>
          <p:nvPr>
            <p:ph type="title"/>
          </p:nvPr>
        </p:nvSpPr>
        <p:spPr>
          <a:xfrm>
            <a:off x="127125" y="2150850"/>
            <a:ext cx="89583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Back to testing!</a:t>
            </a:r>
            <a:endParaRPr sz="6000"/>
          </a:p>
        </p:txBody>
      </p:sp>
      <p:sp>
        <p:nvSpPr>
          <p:cNvPr id="153" name="Google Shape;153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9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Common Patterns</a:t>
            </a:r>
            <a:endParaRPr sz="6000"/>
          </a:p>
        </p:txBody>
      </p:sp>
      <p:sp>
        <p:nvSpPr>
          <p:cNvPr id="776" name="Google Shape;776;p9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777" name="Google Shape;777;p94"/>
          <p:cNvSpPr/>
          <p:nvPr/>
        </p:nvSpPr>
        <p:spPr>
          <a:xfrm>
            <a:off x="698825" y="237075"/>
            <a:ext cx="2992800" cy="1333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Handling Waits</a:t>
            </a:r>
            <a:endParaRPr sz="4800"/>
          </a:p>
        </p:txBody>
      </p:sp>
      <p:sp>
        <p:nvSpPr>
          <p:cNvPr id="778" name="Google Shape;778;p94"/>
          <p:cNvSpPr/>
          <p:nvPr/>
        </p:nvSpPr>
        <p:spPr>
          <a:xfrm>
            <a:off x="879125" y="3573225"/>
            <a:ext cx="2812500" cy="1333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RTD</a:t>
            </a:r>
            <a:endParaRPr sz="4800"/>
          </a:p>
        </p:txBody>
      </p:sp>
      <p:sp>
        <p:nvSpPr>
          <p:cNvPr id="779" name="Google Shape;779;p94"/>
          <p:cNvSpPr/>
          <p:nvPr/>
        </p:nvSpPr>
        <p:spPr>
          <a:xfrm>
            <a:off x="4768575" y="237075"/>
            <a:ext cx="2992800" cy="1333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Parallel Execution</a:t>
            </a:r>
            <a:endParaRPr sz="4800"/>
          </a:p>
        </p:txBody>
      </p:sp>
      <p:sp>
        <p:nvSpPr>
          <p:cNvPr id="780" name="Google Shape;780;p94"/>
          <p:cNvSpPr/>
          <p:nvPr/>
        </p:nvSpPr>
        <p:spPr>
          <a:xfrm>
            <a:off x="4768575" y="3573225"/>
            <a:ext cx="2992800" cy="1333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Recorder</a:t>
            </a:r>
            <a:endParaRPr sz="4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&amp; IDE</a:t>
            </a:r>
            <a:endParaRPr sz="4800"/>
          </a:p>
        </p:txBody>
      </p:sp>
      <p:sp>
        <p:nvSpPr>
          <p:cNvPr id="781" name="Google Shape;781;p94"/>
          <p:cNvSpPr txBox="1"/>
          <p:nvPr>
            <p:ph type="title"/>
          </p:nvPr>
        </p:nvSpPr>
        <p:spPr>
          <a:xfrm>
            <a:off x="3896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Cypress.io</a:t>
            </a:r>
            <a:endParaRPr sz="60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7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9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787" name="Google Shape;787;p95"/>
          <p:cNvSpPr txBox="1"/>
          <p:nvPr>
            <p:ph type="title"/>
          </p:nvPr>
        </p:nvSpPr>
        <p:spPr>
          <a:xfrm>
            <a:off x="0" y="54500"/>
            <a:ext cx="90897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Cypress.io: Reports &amp; IDE</a:t>
            </a:r>
            <a:endParaRPr sz="6000"/>
          </a:p>
        </p:txBody>
      </p:sp>
      <p:sp>
        <p:nvSpPr>
          <p:cNvPr id="788" name="Google Shape;788;p95"/>
          <p:cNvSpPr txBox="1"/>
          <p:nvPr>
            <p:ph type="title"/>
          </p:nvPr>
        </p:nvSpPr>
        <p:spPr>
          <a:xfrm>
            <a:off x="558750" y="4515325"/>
            <a:ext cx="80265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Source: 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Cypress.io Example by Cypress.io, https://www.cypress.io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789" name="Google Shape;789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8875" y="1005225"/>
            <a:ext cx="6503104" cy="36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9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Cypress.io: Example</a:t>
            </a:r>
            <a:endParaRPr sz="6000"/>
          </a:p>
        </p:txBody>
      </p:sp>
      <p:sp>
        <p:nvSpPr>
          <p:cNvPr id="795" name="Google Shape;795;p9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796" name="Google Shape;796;p96"/>
          <p:cNvSpPr txBox="1"/>
          <p:nvPr>
            <p:ph type="title"/>
          </p:nvPr>
        </p:nvSpPr>
        <p:spPr>
          <a:xfrm>
            <a:off x="558750" y="4576300"/>
            <a:ext cx="80265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Source: 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Basic Example by Cypress.io, https://www.cypress.io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797" name="Google Shape;797;p96"/>
          <p:cNvSpPr txBox="1"/>
          <p:nvPr>
            <p:ph type="title"/>
          </p:nvPr>
        </p:nvSpPr>
        <p:spPr>
          <a:xfrm>
            <a:off x="311700" y="90725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Cypress.io: Example</a:t>
            </a:r>
            <a:endParaRPr sz="6000"/>
          </a:p>
        </p:txBody>
      </p:sp>
      <p:pic>
        <p:nvPicPr>
          <p:cNvPr id="798" name="Google Shape;798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0275" y="1121350"/>
            <a:ext cx="7634974" cy="191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9" name="Google Shape;799;p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0275" y="1121350"/>
            <a:ext cx="7634975" cy="2274329"/>
          </a:xfrm>
          <a:prstGeom prst="rect">
            <a:avLst/>
          </a:prstGeom>
          <a:noFill/>
          <a:ln>
            <a:noFill/>
          </a:ln>
        </p:spPr>
      </p:pic>
      <p:pic>
        <p:nvPicPr>
          <p:cNvPr id="800" name="Google Shape;800;p9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50275" y="1098050"/>
            <a:ext cx="7634976" cy="33996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7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9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Right Tool </a:t>
            </a:r>
            <a:br>
              <a:rPr lang="en-GB" sz="6000"/>
            </a:br>
            <a:r>
              <a:rPr lang="en-GB" sz="6000"/>
              <a:t>for the Right Problem</a:t>
            </a:r>
            <a:endParaRPr sz="6000"/>
          </a:p>
        </p:txBody>
      </p:sp>
      <p:sp>
        <p:nvSpPr>
          <p:cNvPr id="806" name="Google Shape;806;p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9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There are many other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E2E Test Frameworks</a:t>
            </a:r>
            <a:endParaRPr/>
          </a:p>
        </p:txBody>
      </p:sp>
      <p:sp>
        <p:nvSpPr>
          <p:cNvPr id="812" name="Google Shape;812;p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13" name="Google Shape;813;p98"/>
          <p:cNvSpPr/>
          <p:nvPr/>
        </p:nvSpPr>
        <p:spPr>
          <a:xfrm>
            <a:off x="409200" y="413350"/>
            <a:ext cx="3933300" cy="11607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WebdriverIO</a:t>
            </a:r>
            <a:endParaRPr sz="4800"/>
          </a:p>
        </p:txBody>
      </p:sp>
      <p:sp>
        <p:nvSpPr>
          <p:cNvPr id="814" name="Google Shape;814;p98"/>
          <p:cNvSpPr/>
          <p:nvPr/>
        </p:nvSpPr>
        <p:spPr>
          <a:xfrm>
            <a:off x="914550" y="3521900"/>
            <a:ext cx="2922600" cy="11607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WD</a:t>
            </a:r>
            <a:endParaRPr sz="4800"/>
          </a:p>
        </p:txBody>
      </p:sp>
      <p:sp>
        <p:nvSpPr>
          <p:cNvPr id="815" name="Google Shape;815;p98"/>
          <p:cNvSpPr/>
          <p:nvPr/>
        </p:nvSpPr>
        <p:spPr>
          <a:xfrm>
            <a:off x="5051400" y="413350"/>
            <a:ext cx="3933300" cy="11607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Nightwatch.js</a:t>
            </a:r>
            <a:endParaRPr sz="4800"/>
          </a:p>
        </p:txBody>
      </p:sp>
      <p:sp>
        <p:nvSpPr>
          <p:cNvPr id="816" name="Google Shape;816;p98"/>
          <p:cNvSpPr/>
          <p:nvPr/>
        </p:nvSpPr>
        <p:spPr>
          <a:xfrm>
            <a:off x="5556750" y="3521900"/>
            <a:ext cx="2922600" cy="11607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Nemo</a:t>
            </a:r>
            <a:endParaRPr sz="48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0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p9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Avoid Tool Mixups</a:t>
            </a:r>
            <a:endParaRPr sz="6000"/>
          </a:p>
        </p:txBody>
      </p:sp>
      <p:sp>
        <p:nvSpPr>
          <p:cNvPr id="822" name="Google Shape;822;p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23" name="Google Shape;823;p99"/>
          <p:cNvSpPr/>
          <p:nvPr/>
        </p:nvSpPr>
        <p:spPr>
          <a:xfrm>
            <a:off x="5591550" y="697275"/>
            <a:ext cx="2880900" cy="10857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No DDD</a:t>
            </a:r>
            <a:endParaRPr sz="4800"/>
          </a:p>
        </p:txBody>
      </p:sp>
      <p:sp>
        <p:nvSpPr>
          <p:cNvPr id="824" name="Google Shape;824;p99"/>
          <p:cNvSpPr/>
          <p:nvPr/>
        </p:nvSpPr>
        <p:spPr>
          <a:xfrm>
            <a:off x="2631900" y="3360525"/>
            <a:ext cx="3880200" cy="1452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No Common Language</a:t>
            </a:r>
            <a:endParaRPr sz="4800"/>
          </a:p>
        </p:txBody>
      </p:sp>
      <p:sp>
        <p:nvSpPr>
          <p:cNvPr id="825" name="Google Shape;825;p99"/>
          <p:cNvSpPr/>
          <p:nvPr/>
        </p:nvSpPr>
        <p:spPr>
          <a:xfrm>
            <a:off x="311700" y="697275"/>
            <a:ext cx="3880200" cy="10857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↑ Complexity</a:t>
            </a:r>
            <a:endParaRPr sz="48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10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How to Choose?</a:t>
            </a:r>
            <a:endParaRPr sz="6000"/>
          </a:p>
        </p:txBody>
      </p:sp>
      <p:sp>
        <p:nvSpPr>
          <p:cNvPr id="831" name="Google Shape;831;p1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32" name="Google Shape;832;p100"/>
          <p:cNvSpPr/>
          <p:nvPr/>
        </p:nvSpPr>
        <p:spPr>
          <a:xfrm>
            <a:off x="560725" y="419625"/>
            <a:ext cx="3507300" cy="1411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Github Stars</a:t>
            </a:r>
            <a:endParaRPr sz="4800"/>
          </a:p>
        </p:txBody>
      </p:sp>
      <p:sp>
        <p:nvSpPr>
          <p:cNvPr id="833" name="Google Shape;833;p100"/>
          <p:cNvSpPr/>
          <p:nvPr/>
        </p:nvSpPr>
        <p:spPr>
          <a:xfrm>
            <a:off x="4965150" y="419625"/>
            <a:ext cx="3507300" cy="1411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NPM Downloads</a:t>
            </a:r>
            <a:endParaRPr sz="4800"/>
          </a:p>
        </p:txBody>
      </p:sp>
      <p:sp>
        <p:nvSpPr>
          <p:cNvPr id="834" name="Google Shape;834;p100"/>
          <p:cNvSpPr/>
          <p:nvPr/>
        </p:nvSpPr>
        <p:spPr>
          <a:xfrm>
            <a:off x="560713" y="3312675"/>
            <a:ext cx="3666000" cy="15387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External Integrations</a:t>
            </a:r>
            <a:endParaRPr sz="4800"/>
          </a:p>
        </p:txBody>
      </p:sp>
      <p:sp>
        <p:nvSpPr>
          <p:cNvPr id="835" name="Google Shape;835;p100"/>
          <p:cNvSpPr/>
          <p:nvPr/>
        </p:nvSpPr>
        <p:spPr>
          <a:xfrm>
            <a:off x="5049750" y="3312675"/>
            <a:ext cx="3507300" cy="15387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POC</a:t>
            </a:r>
            <a:endParaRPr sz="48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9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p10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But More Importantly</a:t>
            </a:r>
            <a:endParaRPr sz="6000"/>
          </a:p>
        </p:txBody>
      </p:sp>
      <p:sp>
        <p:nvSpPr>
          <p:cNvPr id="841" name="Google Shape;841;p1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42" name="Google Shape;842;p101"/>
          <p:cNvSpPr/>
          <p:nvPr/>
        </p:nvSpPr>
        <p:spPr>
          <a:xfrm>
            <a:off x="2893500" y="563675"/>
            <a:ext cx="3357000" cy="11775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Flexibility</a:t>
            </a:r>
            <a:endParaRPr sz="4800"/>
          </a:p>
        </p:txBody>
      </p:sp>
      <p:sp>
        <p:nvSpPr>
          <p:cNvPr id="843" name="Google Shape;843;p101"/>
          <p:cNvSpPr/>
          <p:nvPr/>
        </p:nvSpPr>
        <p:spPr>
          <a:xfrm>
            <a:off x="2893500" y="3304800"/>
            <a:ext cx="3357000" cy="11775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Use Case</a:t>
            </a:r>
            <a:endParaRPr sz="4800"/>
          </a:p>
        </p:txBody>
      </p:sp>
      <p:sp>
        <p:nvSpPr>
          <p:cNvPr id="844" name="Google Shape;844;p101"/>
          <p:cNvSpPr/>
          <p:nvPr/>
        </p:nvSpPr>
        <p:spPr>
          <a:xfrm>
            <a:off x="2893500" y="3304800"/>
            <a:ext cx="3357000" cy="11775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Use Case</a:t>
            </a:r>
            <a:endParaRPr sz="48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102"/>
          <p:cNvSpPr txBox="1"/>
          <p:nvPr>
            <p:ph type="title"/>
          </p:nvPr>
        </p:nvSpPr>
        <p:spPr>
          <a:xfrm>
            <a:off x="311700" y="2126725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Flexibility</a:t>
            </a:r>
            <a:endParaRPr sz="6000"/>
          </a:p>
        </p:txBody>
      </p:sp>
      <p:sp>
        <p:nvSpPr>
          <p:cNvPr id="850" name="Google Shape;850;p1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51" name="Google Shape;851;p102"/>
          <p:cNvSpPr/>
          <p:nvPr/>
        </p:nvSpPr>
        <p:spPr>
          <a:xfrm>
            <a:off x="662450" y="449850"/>
            <a:ext cx="3379200" cy="1418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Cost of Transition</a:t>
            </a:r>
            <a:endParaRPr sz="4800"/>
          </a:p>
        </p:txBody>
      </p:sp>
      <p:sp>
        <p:nvSpPr>
          <p:cNvPr id="852" name="Google Shape;852;p102"/>
          <p:cNvSpPr/>
          <p:nvPr/>
        </p:nvSpPr>
        <p:spPr>
          <a:xfrm>
            <a:off x="5093250" y="449850"/>
            <a:ext cx="3379200" cy="1418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ROI</a:t>
            </a:r>
            <a:endParaRPr sz="4800"/>
          </a:p>
        </p:txBody>
      </p:sp>
      <p:sp>
        <p:nvSpPr>
          <p:cNvPr id="853" name="Google Shape;853;p102"/>
          <p:cNvSpPr/>
          <p:nvPr/>
        </p:nvSpPr>
        <p:spPr>
          <a:xfrm>
            <a:off x="5093250" y="3227300"/>
            <a:ext cx="3379200" cy="15207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Ability to Replace</a:t>
            </a:r>
            <a:endParaRPr sz="4800"/>
          </a:p>
        </p:txBody>
      </p:sp>
      <p:sp>
        <p:nvSpPr>
          <p:cNvPr id="854" name="Google Shape;854;p102"/>
          <p:cNvSpPr/>
          <p:nvPr/>
        </p:nvSpPr>
        <p:spPr>
          <a:xfrm>
            <a:off x="662450" y="3275550"/>
            <a:ext cx="3379200" cy="15207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Ability to Customize</a:t>
            </a:r>
            <a:endParaRPr sz="48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8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p10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But More Importantly</a:t>
            </a:r>
            <a:endParaRPr sz="6000"/>
          </a:p>
        </p:txBody>
      </p:sp>
      <p:sp>
        <p:nvSpPr>
          <p:cNvPr id="860" name="Google Shape;860;p1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61" name="Google Shape;861;p103"/>
          <p:cNvSpPr/>
          <p:nvPr/>
        </p:nvSpPr>
        <p:spPr>
          <a:xfrm>
            <a:off x="2893500" y="563675"/>
            <a:ext cx="3357000" cy="11775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Flexibility</a:t>
            </a:r>
            <a:endParaRPr sz="4800"/>
          </a:p>
        </p:txBody>
      </p:sp>
      <p:sp>
        <p:nvSpPr>
          <p:cNvPr id="862" name="Google Shape;862;p103"/>
          <p:cNvSpPr/>
          <p:nvPr/>
        </p:nvSpPr>
        <p:spPr>
          <a:xfrm>
            <a:off x="2893500" y="3304800"/>
            <a:ext cx="3357000" cy="11775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Use Case</a:t>
            </a:r>
            <a:endParaRPr sz="4800"/>
          </a:p>
        </p:txBody>
      </p:sp>
      <p:sp>
        <p:nvSpPr>
          <p:cNvPr id="863" name="Google Shape;863;p103"/>
          <p:cNvSpPr/>
          <p:nvPr/>
        </p:nvSpPr>
        <p:spPr>
          <a:xfrm>
            <a:off x="2893500" y="3304800"/>
            <a:ext cx="3357000" cy="11775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Use Case</a:t>
            </a:r>
            <a:endParaRPr sz="4800"/>
          </a:p>
        </p:txBody>
      </p:sp>
      <p:sp>
        <p:nvSpPr>
          <p:cNvPr id="864" name="Google Shape;864;p103"/>
          <p:cNvSpPr/>
          <p:nvPr/>
        </p:nvSpPr>
        <p:spPr>
          <a:xfrm>
            <a:off x="2893500" y="563675"/>
            <a:ext cx="3357000" cy="11775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Flexibility</a:t>
            </a:r>
            <a:endParaRPr sz="4800"/>
          </a:p>
        </p:txBody>
      </p:sp>
      <p:sp>
        <p:nvSpPr>
          <p:cNvPr id="865" name="Google Shape;865;p103"/>
          <p:cNvSpPr/>
          <p:nvPr/>
        </p:nvSpPr>
        <p:spPr>
          <a:xfrm>
            <a:off x="2893500" y="3304800"/>
            <a:ext cx="3357000" cy="11775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Use Case</a:t>
            </a:r>
            <a:endParaRPr sz="48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2"/>
          <p:cNvSpPr txBox="1"/>
          <p:nvPr>
            <p:ph type="title"/>
          </p:nvPr>
        </p:nvSpPr>
        <p:spPr>
          <a:xfrm>
            <a:off x="311700" y="19222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End-to-End Testing</a:t>
            </a:r>
            <a:endParaRPr sz="6000"/>
          </a:p>
        </p:txBody>
      </p:sp>
      <p:sp>
        <p:nvSpPr>
          <p:cNvPr id="159" name="Google Shape;159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60" name="Google Shape;160;p32"/>
          <p:cNvSpPr txBox="1"/>
          <p:nvPr>
            <p:ph type="title"/>
          </p:nvPr>
        </p:nvSpPr>
        <p:spPr>
          <a:xfrm>
            <a:off x="311700" y="272240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Today’s Focus</a:t>
            </a:r>
            <a:endParaRPr sz="60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9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p104"/>
          <p:cNvSpPr txBox="1"/>
          <p:nvPr>
            <p:ph type="title"/>
          </p:nvPr>
        </p:nvSpPr>
        <p:spPr>
          <a:xfrm>
            <a:off x="311700" y="2209525"/>
            <a:ext cx="8520600" cy="59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Use Case</a:t>
            </a:r>
            <a:endParaRPr sz="6000"/>
          </a:p>
        </p:txBody>
      </p:sp>
      <p:sp>
        <p:nvSpPr>
          <p:cNvPr id="871" name="Google Shape;871;p1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72" name="Google Shape;872;p104"/>
          <p:cNvSpPr/>
          <p:nvPr/>
        </p:nvSpPr>
        <p:spPr>
          <a:xfrm>
            <a:off x="505450" y="339825"/>
            <a:ext cx="3748800" cy="1508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Team Expertise</a:t>
            </a:r>
            <a:endParaRPr sz="4800"/>
          </a:p>
        </p:txBody>
      </p:sp>
      <p:sp>
        <p:nvSpPr>
          <p:cNvPr id="873" name="Google Shape;873;p104"/>
          <p:cNvSpPr/>
          <p:nvPr/>
        </p:nvSpPr>
        <p:spPr>
          <a:xfrm>
            <a:off x="4794650" y="339825"/>
            <a:ext cx="3948300" cy="1508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Application Framework</a:t>
            </a:r>
            <a:endParaRPr sz="4800"/>
          </a:p>
        </p:txBody>
      </p:sp>
      <p:sp>
        <p:nvSpPr>
          <p:cNvPr id="874" name="Google Shape;874;p104"/>
          <p:cNvSpPr/>
          <p:nvPr/>
        </p:nvSpPr>
        <p:spPr>
          <a:xfrm>
            <a:off x="2460925" y="3269675"/>
            <a:ext cx="3948300" cy="1508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Test Infrastructure</a:t>
            </a:r>
            <a:endParaRPr sz="48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10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Call For Action</a:t>
            </a:r>
            <a:endParaRPr sz="6000"/>
          </a:p>
        </p:txBody>
      </p:sp>
      <p:sp>
        <p:nvSpPr>
          <p:cNvPr id="880" name="Google Shape;880;p105"/>
          <p:cNvSpPr/>
          <p:nvPr/>
        </p:nvSpPr>
        <p:spPr>
          <a:xfrm>
            <a:off x="672275" y="283700"/>
            <a:ext cx="3621000" cy="1557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/>
              <a:t>Evaluate Test Architecture</a:t>
            </a:r>
            <a:endParaRPr sz="4000"/>
          </a:p>
        </p:txBody>
      </p:sp>
      <p:sp>
        <p:nvSpPr>
          <p:cNvPr id="881" name="Google Shape;881;p105"/>
          <p:cNvSpPr/>
          <p:nvPr/>
        </p:nvSpPr>
        <p:spPr>
          <a:xfrm>
            <a:off x="4880150" y="283700"/>
            <a:ext cx="3670500" cy="1557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/>
              <a:t>Have Domain Boundaries</a:t>
            </a:r>
            <a:endParaRPr sz="4000"/>
          </a:p>
        </p:txBody>
      </p:sp>
      <p:sp>
        <p:nvSpPr>
          <p:cNvPr id="882" name="Google Shape;882;p105"/>
          <p:cNvSpPr/>
          <p:nvPr/>
        </p:nvSpPr>
        <p:spPr>
          <a:xfrm>
            <a:off x="672275" y="3313900"/>
            <a:ext cx="3382800" cy="1557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/>
              <a:t>Unify Test Strategy</a:t>
            </a:r>
            <a:endParaRPr sz="4000"/>
          </a:p>
        </p:txBody>
      </p:sp>
      <p:sp>
        <p:nvSpPr>
          <p:cNvPr id="883" name="Google Shape;883;p105"/>
          <p:cNvSpPr/>
          <p:nvPr/>
        </p:nvSpPr>
        <p:spPr>
          <a:xfrm>
            <a:off x="5167850" y="3313900"/>
            <a:ext cx="3382800" cy="1557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/>
              <a:t>Experiment!</a:t>
            </a:r>
            <a:endParaRPr sz="4000"/>
          </a:p>
        </p:txBody>
      </p:sp>
      <p:sp>
        <p:nvSpPr>
          <p:cNvPr id="884" name="Google Shape;884;p1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8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p10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Q/A</a:t>
            </a:r>
            <a:endParaRPr sz="6000"/>
          </a:p>
        </p:txBody>
      </p:sp>
      <p:sp>
        <p:nvSpPr>
          <p:cNvPr id="890" name="Google Shape;890;p1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107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About Speaker</a:t>
            </a:r>
            <a:endParaRPr sz="6000"/>
          </a:p>
        </p:txBody>
      </p:sp>
      <p:sp>
        <p:nvSpPr>
          <p:cNvPr id="896" name="Google Shape;896;p107"/>
          <p:cNvSpPr txBox="1"/>
          <p:nvPr/>
        </p:nvSpPr>
        <p:spPr>
          <a:xfrm>
            <a:off x="971075" y="1525975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1270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E6E84"/>
              </a:solidFill>
            </a:endParaRPr>
          </a:p>
        </p:txBody>
      </p:sp>
      <p:sp>
        <p:nvSpPr>
          <p:cNvPr id="897" name="Google Shape;897;p107"/>
          <p:cNvSpPr txBox="1"/>
          <p:nvPr>
            <p:ph idx="1" type="body"/>
          </p:nvPr>
        </p:nvSpPr>
        <p:spPr>
          <a:xfrm>
            <a:off x="311700" y="1304875"/>
            <a:ext cx="8520600" cy="3416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FFFFFF"/>
                </a:solidFill>
              </a:rPr>
              <a:t>Twitter: @DmitryVinnik</a:t>
            </a:r>
            <a:endParaRPr sz="4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FFFFFF"/>
                </a:solidFill>
              </a:rPr>
              <a:t>LinkedIn: in/dmitry-vinnik/</a:t>
            </a:r>
            <a:endParaRPr sz="4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FFFFFF"/>
                </a:solidFill>
              </a:rPr>
              <a:t>Email: dmitry@dvinnik.com</a:t>
            </a:r>
            <a:endParaRPr sz="4800">
              <a:solidFill>
                <a:srgbClr val="FFFFFF"/>
              </a:solidFill>
            </a:endParaRPr>
          </a:p>
          <a:p>
            <a:pPr indent="1270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4800">
              <a:solidFill>
                <a:srgbClr val="FFFFFF"/>
              </a:solidFill>
            </a:endParaRPr>
          </a:p>
        </p:txBody>
      </p:sp>
      <p:sp>
        <p:nvSpPr>
          <p:cNvPr id="898" name="Google Shape;898;p1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3"/>
          <p:cNvSpPr txBox="1"/>
          <p:nvPr>
            <p:ph type="title"/>
          </p:nvPr>
        </p:nvSpPr>
        <p:spPr>
          <a:xfrm>
            <a:off x="68450" y="2150850"/>
            <a:ext cx="90168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Common way to do E2E?</a:t>
            </a:r>
            <a:endParaRPr sz="6000"/>
          </a:p>
        </p:txBody>
      </p:sp>
      <p:sp>
        <p:nvSpPr>
          <p:cNvPr id="166" name="Google Shape;166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